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32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39"/>
    <p:restoredTop sz="95833"/>
  </p:normalViewPr>
  <p:slideViewPr>
    <p:cSldViewPr snapToGrid="0" snapToObjects="1">
      <p:cViewPr>
        <p:scale>
          <a:sx n="103" d="100"/>
          <a:sy n="103" d="100"/>
        </p:scale>
        <p:origin x="1176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BED8DC-20F9-C54B-A860-855D83150D5E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A7CB6E-F1CD-6D45-A739-4003C4595DF2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1800" dirty="0">
              <a:latin typeface="Arial" charset="0"/>
              <a:ea typeface="Arial" charset="0"/>
              <a:cs typeface="Arial" charset="0"/>
            </a:rPr>
            <a:t>↑ </a:t>
          </a:r>
          <a:r>
            <a:rPr lang="en-US" sz="1800" dirty="0" err="1">
              <a:latin typeface="Arial" charset="0"/>
              <a:ea typeface="Arial" charset="0"/>
              <a:cs typeface="Arial" charset="0"/>
            </a:rPr>
            <a:t>преваленца</a:t>
          </a:r>
          <a:r>
            <a:rPr lang="en-US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кардиоваскуларних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болести</a:t>
          </a:r>
          <a:endParaRPr lang="en-US" sz="1800" dirty="0"/>
        </a:p>
      </dgm:t>
    </dgm:pt>
    <dgm:pt modelId="{0A346E80-08F2-A340-B139-26F1514FABC5}" type="parTrans" cxnId="{79A247BC-AE0A-FD43-88E1-53947E48602C}">
      <dgm:prSet/>
      <dgm:spPr/>
      <dgm:t>
        <a:bodyPr/>
        <a:lstStyle/>
        <a:p>
          <a:endParaRPr lang="en-US"/>
        </a:p>
      </dgm:t>
    </dgm:pt>
    <dgm:pt modelId="{D42D37B7-48CE-5E49-AEDD-72F3A711FB3F}" type="sibTrans" cxnId="{79A247BC-AE0A-FD43-88E1-53947E48602C}">
      <dgm:prSet/>
      <dgm:spPr/>
      <dgm:t>
        <a:bodyPr/>
        <a:lstStyle/>
        <a:p>
          <a:endParaRPr lang="en-US"/>
        </a:p>
      </dgm:t>
    </dgm:pt>
    <dgm:pt modelId="{1460D929-01BF-824D-ABE3-7BB127308833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1800" dirty="0">
              <a:latin typeface="Arial" charset="0"/>
              <a:ea typeface="Arial" charset="0"/>
              <a:cs typeface="Arial" charset="0"/>
            </a:rPr>
            <a:t>↑ 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1,5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пута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1800" dirty="0" err="1">
              <a:latin typeface="Arial" charset="0"/>
              <a:ea typeface="Arial" charset="0"/>
              <a:cs typeface="Arial" charset="0"/>
            </a:rPr>
            <a:t>р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изик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од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смрти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услед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кардиоваскуларних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поремећаја</a:t>
          </a:r>
          <a:r>
            <a:rPr lang="hr-HR" sz="1800" dirty="0">
              <a:latin typeface="Arial" charset="0"/>
              <a:ea typeface="Arial" charset="0"/>
              <a:cs typeface="Arial" charset="0"/>
            </a:rPr>
            <a:t> (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акутни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инфаркт миокарда,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цереброваскуларн</a:t>
          </a:r>
          <a:r>
            <a:rPr lang="hr-HR" sz="1800" dirty="0" err="1">
              <a:latin typeface="Arial" charset="0"/>
              <a:ea typeface="Arial" charset="0"/>
              <a:cs typeface="Arial" charset="0"/>
            </a:rPr>
            <a:t>и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инсулт</a:t>
          </a:r>
          <a:r>
            <a:rPr lang="hr-HR" sz="1800" dirty="0" err="1">
              <a:latin typeface="Arial" charset="0"/>
              <a:ea typeface="Arial" charset="0"/>
              <a:cs typeface="Arial" charset="0"/>
            </a:rPr>
            <a:t>и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и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конгестивн</a:t>
          </a:r>
          <a:r>
            <a:rPr lang="hr-HR" sz="18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срчан</a:t>
          </a:r>
          <a:r>
            <a:rPr lang="hr-HR" sz="18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инсуфицијенциј</a:t>
          </a:r>
          <a:r>
            <a:rPr lang="hr-HR" sz="18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hr-HR" sz="1800" dirty="0">
              <a:latin typeface="Arial" charset="0"/>
              <a:ea typeface="Arial" charset="0"/>
              <a:cs typeface="Arial" charset="0"/>
            </a:rPr>
            <a:t>)</a:t>
          </a:r>
          <a:endParaRPr lang="en-US" sz="1800" dirty="0"/>
        </a:p>
      </dgm:t>
    </dgm:pt>
    <dgm:pt modelId="{3415E1CB-B4EE-7E49-9EA7-B473126ADE5B}" type="parTrans" cxnId="{9E43C065-EF1E-244D-832A-8F2DD3159F99}">
      <dgm:prSet/>
      <dgm:spPr/>
      <dgm:t>
        <a:bodyPr/>
        <a:lstStyle/>
        <a:p>
          <a:endParaRPr lang="en-US"/>
        </a:p>
      </dgm:t>
    </dgm:pt>
    <dgm:pt modelId="{FFBF345F-C818-0446-8E04-DB087BD77626}" type="sibTrans" cxnId="{9E43C065-EF1E-244D-832A-8F2DD3159F99}">
      <dgm:prSet/>
      <dgm:spPr/>
      <dgm:t>
        <a:bodyPr/>
        <a:lstStyle/>
        <a:p>
          <a:endParaRPr lang="en-US"/>
        </a:p>
      </dgm:t>
    </dgm:pt>
    <dgm:pt modelId="{7F4564E7-0F1E-8A4B-AA21-FD9B682B41EB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ru-RU" sz="1800" dirty="0" err="1">
              <a:latin typeface="Arial" charset="0"/>
              <a:ea typeface="Arial" charset="0"/>
              <a:cs typeface="Arial" charset="0"/>
            </a:rPr>
            <a:t>Заједно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са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секундарним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оштећењем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зглобова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као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и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прогресивним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инвалидитетом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,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ризик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од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кардиоваскуларних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болести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представља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главни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узрок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морталитета</a:t>
          </a:r>
          <a:endParaRPr lang="hr-HR" sz="1800" dirty="0">
            <a:latin typeface="Arial" charset="0"/>
            <a:ea typeface="Arial" charset="0"/>
            <a:cs typeface="Arial" charset="0"/>
          </a:endParaRPr>
        </a:p>
      </dgm:t>
    </dgm:pt>
    <dgm:pt modelId="{2784E217-BB70-564D-80AC-D8FF5BEBF16C}" type="parTrans" cxnId="{43B8F545-DD26-0C47-B0BA-668A083CE08E}">
      <dgm:prSet/>
      <dgm:spPr/>
      <dgm:t>
        <a:bodyPr/>
        <a:lstStyle/>
        <a:p>
          <a:endParaRPr lang="en-US"/>
        </a:p>
      </dgm:t>
    </dgm:pt>
    <dgm:pt modelId="{BD5BA2E1-2A0F-C747-8D6B-B8DB9B303A46}" type="sibTrans" cxnId="{43B8F545-DD26-0C47-B0BA-668A083CE08E}">
      <dgm:prSet/>
      <dgm:spPr/>
      <dgm:t>
        <a:bodyPr/>
        <a:lstStyle/>
        <a:p>
          <a:endParaRPr lang="en-US"/>
        </a:p>
      </dgm:t>
    </dgm:pt>
    <dgm:pt modelId="{23F4D01B-2D94-574B-8A56-1BDFB259B5DD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1800" dirty="0">
              <a:latin typeface="Arial" charset="0"/>
              <a:ea typeface="Arial" charset="0"/>
              <a:cs typeface="Arial" charset="0"/>
            </a:rPr>
            <a:t>↑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ризик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за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настанак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венског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и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артеријског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тромбоемолизма</a:t>
          </a:r>
          <a:r>
            <a:rPr lang="hr-HR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1800" dirty="0" err="1">
              <a:latin typeface="Arial" charset="0"/>
              <a:ea typeface="Arial" charset="0"/>
              <a:cs typeface="Arial" charset="0"/>
            </a:rPr>
            <a:t>услед</a:t>
          </a:r>
          <a:r>
            <a:rPr lang="hr-HR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1800" dirty="0" err="1">
              <a:latin typeface="Arial" charset="0"/>
              <a:ea typeface="Arial" charset="0"/>
              <a:cs typeface="Arial" charset="0"/>
            </a:rPr>
            <a:t>и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нфламациј</a:t>
          </a:r>
          <a:r>
            <a:rPr lang="hr-HR" sz="1800" dirty="0" err="1">
              <a:latin typeface="Arial" charset="0"/>
              <a:ea typeface="Arial" charset="0"/>
              <a:cs typeface="Arial" charset="0"/>
            </a:rPr>
            <a:t>е</a:t>
          </a:r>
          <a:endParaRPr lang="hr-HR" sz="1800" dirty="0">
            <a:latin typeface="Arial" charset="0"/>
            <a:ea typeface="Arial" charset="0"/>
            <a:cs typeface="Arial" charset="0"/>
          </a:endParaRPr>
        </a:p>
      </dgm:t>
    </dgm:pt>
    <dgm:pt modelId="{01E37FA0-5A88-E644-9494-D4436B966058}" type="parTrans" cxnId="{19B7BF81-50C0-BF45-A471-1581B0B0F5E1}">
      <dgm:prSet/>
      <dgm:spPr/>
      <dgm:t>
        <a:bodyPr/>
        <a:lstStyle/>
        <a:p>
          <a:endParaRPr lang="en-US"/>
        </a:p>
      </dgm:t>
    </dgm:pt>
    <dgm:pt modelId="{7A28929F-83D8-ED49-BD17-0B40FE28E345}" type="sibTrans" cxnId="{19B7BF81-50C0-BF45-A471-1581B0B0F5E1}">
      <dgm:prSet/>
      <dgm:spPr/>
      <dgm:t>
        <a:bodyPr/>
        <a:lstStyle/>
        <a:p>
          <a:endParaRPr lang="en-US"/>
        </a:p>
      </dgm:t>
    </dgm:pt>
    <dgm:pt modelId="{E127FE18-16B0-1E48-94FB-F391F6BFC644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1800" dirty="0">
              <a:latin typeface="Arial" charset="0"/>
              <a:ea typeface="Arial" charset="0"/>
              <a:cs typeface="Arial" charset="0"/>
            </a:rPr>
            <a:t>↑ </a:t>
          </a:r>
          <a:r>
            <a:rPr lang="en-US" sz="1800" dirty="0" err="1">
              <a:latin typeface="Arial" charset="0"/>
              <a:ea typeface="Arial" charset="0"/>
              <a:cs typeface="Arial" charset="0"/>
            </a:rPr>
            <a:t>р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изик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од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кардиоваскуларних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dirty="0" err="1">
              <a:latin typeface="Arial" charset="0"/>
              <a:ea typeface="Arial" charset="0"/>
              <a:cs typeface="Arial" charset="0"/>
            </a:rPr>
            <a:t>болести</a:t>
          </a:r>
          <a:r>
            <a:rPr lang="ru-RU" sz="1800" dirty="0">
              <a:latin typeface="Arial" charset="0"/>
              <a:ea typeface="Arial" charset="0"/>
              <a:cs typeface="Arial" charset="0"/>
            </a:rPr>
            <a:t> скоро 50%</a:t>
          </a:r>
          <a:endParaRPr lang="en-US" sz="1800" dirty="0"/>
        </a:p>
      </dgm:t>
    </dgm:pt>
    <dgm:pt modelId="{1FDB0E59-1C16-6F46-8FAA-1DC814350F48}" type="sibTrans" cxnId="{FCA0811E-537F-244F-A05A-58B8393E621B}">
      <dgm:prSet/>
      <dgm:spPr/>
      <dgm:t>
        <a:bodyPr/>
        <a:lstStyle/>
        <a:p>
          <a:endParaRPr lang="en-US"/>
        </a:p>
      </dgm:t>
    </dgm:pt>
    <dgm:pt modelId="{7AC91EDE-3F22-064D-B667-F6A3D81749AF}" type="parTrans" cxnId="{FCA0811E-537F-244F-A05A-58B8393E621B}">
      <dgm:prSet/>
      <dgm:spPr/>
      <dgm:t>
        <a:bodyPr/>
        <a:lstStyle/>
        <a:p>
          <a:endParaRPr lang="en-US"/>
        </a:p>
      </dgm:t>
    </dgm:pt>
    <dgm:pt modelId="{09469C38-69AB-184D-8907-54B143D8A10C}" type="pres">
      <dgm:prSet presAssocID="{17BED8DC-20F9-C54B-A860-855D83150D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3B64CC-27CD-504F-A871-84EB369450F0}" type="pres">
      <dgm:prSet presAssocID="{E127FE18-16B0-1E48-94FB-F391F6BFC644}" presName="parentLin" presStyleCnt="0"/>
      <dgm:spPr/>
    </dgm:pt>
    <dgm:pt modelId="{57863F6A-563E-D645-93E9-9E8487491652}" type="pres">
      <dgm:prSet presAssocID="{E127FE18-16B0-1E48-94FB-F391F6BFC644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59FC19C1-7BF5-0A46-A54C-59889C29CD03}" type="pres">
      <dgm:prSet presAssocID="{E127FE18-16B0-1E48-94FB-F391F6BFC644}" presName="parentText" presStyleLbl="node1" presStyleIdx="0" presStyleCnt="5" custScaleX="127812" custScaleY="1192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B4EEF-4D1D-404E-B66F-6E9B50D15427}" type="pres">
      <dgm:prSet presAssocID="{E127FE18-16B0-1E48-94FB-F391F6BFC644}" presName="negativeSpace" presStyleCnt="0"/>
      <dgm:spPr/>
    </dgm:pt>
    <dgm:pt modelId="{F04CAEAD-57C2-C542-84D0-D637C3A6E7E8}" type="pres">
      <dgm:prSet presAssocID="{E127FE18-16B0-1E48-94FB-F391F6BFC644}" presName="childText" presStyleLbl="conFgAcc1" presStyleIdx="0" presStyleCnt="5">
        <dgm:presLayoutVars>
          <dgm:bulletEnabled val="1"/>
        </dgm:presLayoutVars>
      </dgm:prSet>
      <dgm:spPr/>
    </dgm:pt>
    <dgm:pt modelId="{05DF54C2-50EE-C746-8145-FF1AB043C742}" type="pres">
      <dgm:prSet presAssocID="{1FDB0E59-1C16-6F46-8FAA-1DC814350F48}" presName="spaceBetweenRectangles" presStyleCnt="0"/>
      <dgm:spPr/>
    </dgm:pt>
    <dgm:pt modelId="{44EABF70-F9D3-1147-B7C6-CE064B84F107}" type="pres">
      <dgm:prSet presAssocID="{86A7CB6E-F1CD-6D45-A739-4003C4595DF2}" presName="parentLin" presStyleCnt="0"/>
      <dgm:spPr/>
    </dgm:pt>
    <dgm:pt modelId="{779E3285-D9B1-3747-A2FD-1BD98069DAC1}" type="pres">
      <dgm:prSet presAssocID="{86A7CB6E-F1CD-6D45-A739-4003C4595DF2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13DC6FB-1C6D-5348-BBB1-4CC3E69E100A}" type="pres">
      <dgm:prSet presAssocID="{86A7CB6E-F1CD-6D45-A739-4003C4595DF2}" presName="parentText" presStyleLbl="node1" presStyleIdx="1" presStyleCnt="5" custScaleX="127812" custScaleY="12568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16A6EA-A459-A34A-89CB-13845BF82E88}" type="pres">
      <dgm:prSet presAssocID="{86A7CB6E-F1CD-6D45-A739-4003C4595DF2}" presName="negativeSpace" presStyleCnt="0"/>
      <dgm:spPr/>
    </dgm:pt>
    <dgm:pt modelId="{F896E7C7-A7F0-3946-9EA8-EC7EACCB9FDE}" type="pres">
      <dgm:prSet presAssocID="{86A7CB6E-F1CD-6D45-A739-4003C4595DF2}" presName="childText" presStyleLbl="conFgAcc1" presStyleIdx="1" presStyleCnt="5">
        <dgm:presLayoutVars>
          <dgm:bulletEnabled val="1"/>
        </dgm:presLayoutVars>
      </dgm:prSet>
      <dgm:spPr/>
    </dgm:pt>
    <dgm:pt modelId="{614890CF-A2FA-594C-90C6-A4F3DB5AF07A}" type="pres">
      <dgm:prSet presAssocID="{D42D37B7-48CE-5E49-AEDD-72F3A711FB3F}" presName="spaceBetweenRectangles" presStyleCnt="0"/>
      <dgm:spPr/>
    </dgm:pt>
    <dgm:pt modelId="{3B78B2C8-20D4-4047-9DFD-D5F7DBCEABB4}" type="pres">
      <dgm:prSet presAssocID="{1460D929-01BF-824D-ABE3-7BB127308833}" presName="parentLin" presStyleCnt="0"/>
      <dgm:spPr/>
    </dgm:pt>
    <dgm:pt modelId="{0308D27A-03FC-0D4B-A43A-7F1ACBE35266}" type="pres">
      <dgm:prSet presAssocID="{1460D929-01BF-824D-ABE3-7BB127308833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FECE3392-6630-964F-BE3F-766A7777C609}" type="pres">
      <dgm:prSet presAssocID="{1460D929-01BF-824D-ABE3-7BB127308833}" presName="parentText" presStyleLbl="node1" presStyleIdx="2" presStyleCnt="5" custScaleX="127812" custScaleY="25988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30C78-65F3-FA4B-852F-52AF8DF11A34}" type="pres">
      <dgm:prSet presAssocID="{1460D929-01BF-824D-ABE3-7BB127308833}" presName="negativeSpace" presStyleCnt="0"/>
      <dgm:spPr/>
    </dgm:pt>
    <dgm:pt modelId="{457FD4BF-B912-5348-9F19-382B5B26919C}" type="pres">
      <dgm:prSet presAssocID="{1460D929-01BF-824D-ABE3-7BB127308833}" presName="childText" presStyleLbl="conFgAcc1" presStyleIdx="2" presStyleCnt="5">
        <dgm:presLayoutVars>
          <dgm:bulletEnabled val="1"/>
        </dgm:presLayoutVars>
      </dgm:prSet>
      <dgm:spPr/>
    </dgm:pt>
    <dgm:pt modelId="{F56A03A5-8D3A-8A42-9EA0-C45C3BF35C3D}" type="pres">
      <dgm:prSet presAssocID="{FFBF345F-C818-0446-8E04-DB087BD77626}" presName="spaceBetweenRectangles" presStyleCnt="0"/>
      <dgm:spPr/>
    </dgm:pt>
    <dgm:pt modelId="{7E2D6136-FF0F-8146-BFAE-E29C62BE4152}" type="pres">
      <dgm:prSet presAssocID="{7F4564E7-0F1E-8A4B-AA21-FD9B682B41EB}" presName="parentLin" presStyleCnt="0"/>
      <dgm:spPr/>
    </dgm:pt>
    <dgm:pt modelId="{C810F806-01FC-764A-9C72-BEE36DA9EC5F}" type="pres">
      <dgm:prSet presAssocID="{7F4564E7-0F1E-8A4B-AA21-FD9B682B41EB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77055A31-751F-AB40-8286-6F404F401EA4}" type="pres">
      <dgm:prSet presAssocID="{7F4564E7-0F1E-8A4B-AA21-FD9B682B41EB}" presName="parentText" presStyleLbl="node1" presStyleIdx="3" presStyleCnt="5" custScaleX="127812" custScaleY="22460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2138ED-5D7E-CF4F-A169-450E7DEB41AB}" type="pres">
      <dgm:prSet presAssocID="{7F4564E7-0F1E-8A4B-AA21-FD9B682B41EB}" presName="negativeSpace" presStyleCnt="0"/>
      <dgm:spPr/>
    </dgm:pt>
    <dgm:pt modelId="{2E71E756-E415-6549-9CF1-AA699985D0CB}" type="pres">
      <dgm:prSet presAssocID="{7F4564E7-0F1E-8A4B-AA21-FD9B682B41EB}" presName="childText" presStyleLbl="conFgAcc1" presStyleIdx="3" presStyleCnt="5">
        <dgm:presLayoutVars>
          <dgm:bulletEnabled val="1"/>
        </dgm:presLayoutVars>
      </dgm:prSet>
      <dgm:spPr/>
    </dgm:pt>
    <dgm:pt modelId="{5F2B6787-4738-A246-9833-5E5C7CF990D2}" type="pres">
      <dgm:prSet presAssocID="{BD5BA2E1-2A0F-C747-8D6B-B8DB9B303A46}" presName="spaceBetweenRectangles" presStyleCnt="0"/>
      <dgm:spPr/>
    </dgm:pt>
    <dgm:pt modelId="{99768E62-F753-F443-8171-4537E274CDC2}" type="pres">
      <dgm:prSet presAssocID="{23F4D01B-2D94-574B-8A56-1BDFB259B5DD}" presName="parentLin" presStyleCnt="0"/>
      <dgm:spPr/>
    </dgm:pt>
    <dgm:pt modelId="{DBD36A49-1C52-DF45-A5A7-6AEB6FB797ED}" type="pres">
      <dgm:prSet presAssocID="{23F4D01B-2D94-574B-8A56-1BDFB259B5DD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B01AB97E-B0F0-474A-8AFF-2231FF567DFE}" type="pres">
      <dgm:prSet presAssocID="{23F4D01B-2D94-574B-8A56-1BDFB259B5DD}" presName="parentText" presStyleLbl="node1" presStyleIdx="4" presStyleCnt="5" custScaleX="127812" custScaleY="17837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430EEE-58FC-0342-86DD-2B9A645CC9BE}" type="pres">
      <dgm:prSet presAssocID="{23F4D01B-2D94-574B-8A56-1BDFB259B5DD}" presName="negativeSpace" presStyleCnt="0"/>
      <dgm:spPr/>
    </dgm:pt>
    <dgm:pt modelId="{C6882A1C-D8FE-2349-B1C1-3F140E78895C}" type="pres">
      <dgm:prSet presAssocID="{23F4D01B-2D94-574B-8A56-1BDFB259B5D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E635977-5C28-5A46-BF9C-2A34AC09E148}" type="presOf" srcId="{E127FE18-16B0-1E48-94FB-F391F6BFC644}" destId="{59FC19C1-7BF5-0A46-A54C-59889C29CD03}" srcOrd="1" destOrd="0" presId="urn:microsoft.com/office/officeart/2005/8/layout/list1"/>
    <dgm:cxn modelId="{8581C7C5-2A08-1745-A3EE-732D3D7F3623}" type="presOf" srcId="{23F4D01B-2D94-574B-8A56-1BDFB259B5DD}" destId="{B01AB97E-B0F0-474A-8AFF-2231FF567DFE}" srcOrd="1" destOrd="0" presId="urn:microsoft.com/office/officeart/2005/8/layout/list1"/>
    <dgm:cxn modelId="{79A247BC-AE0A-FD43-88E1-53947E48602C}" srcId="{17BED8DC-20F9-C54B-A860-855D83150D5E}" destId="{86A7CB6E-F1CD-6D45-A739-4003C4595DF2}" srcOrd="1" destOrd="0" parTransId="{0A346E80-08F2-A340-B139-26F1514FABC5}" sibTransId="{D42D37B7-48CE-5E49-AEDD-72F3A711FB3F}"/>
    <dgm:cxn modelId="{83D604D3-61CB-DB42-8130-4355D1BEC5D9}" type="presOf" srcId="{17BED8DC-20F9-C54B-A860-855D83150D5E}" destId="{09469C38-69AB-184D-8907-54B143D8A10C}" srcOrd="0" destOrd="0" presId="urn:microsoft.com/office/officeart/2005/8/layout/list1"/>
    <dgm:cxn modelId="{668F2FD3-885F-404A-915E-49AE1F9F31FB}" type="presOf" srcId="{1460D929-01BF-824D-ABE3-7BB127308833}" destId="{0308D27A-03FC-0D4B-A43A-7F1ACBE35266}" srcOrd="0" destOrd="0" presId="urn:microsoft.com/office/officeart/2005/8/layout/list1"/>
    <dgm:cxn modelId="{19B7BF81-50C0-BF45-A471-1581B0B0F5E1}" srcId="{17BED8DC-20F9-C54B-A860-855D83150D5E}" destId="{23F4D01B-2D94-574B-8A56-1BDFB259B5DD}" srcOrd="4" destOrd="0" parTransId="{01E37FA0-5A88-E644-9494-D4436B966058}" sibTransId="{7A28929F-83D8-ED49-BD17-0B40FE28E345}"/>
    <dgm:cxn modelId="{CF2FB4A2-7CC7-4B48-B892-68DE2F5B6D99}" type="presOf" srcId="{7F4564E7-0F1E-8A4B-AA21-FD9B682B41EB}" destId="{77055A31-751F-AB40-8286-6F404F401EA4}" srcOrd="1" destOrd="0" presId="urn:microsoft.com/office/officeart/2005/8/layout/list1"/>
    <dgm:cxn modelId="{98E14DD7-1E41-4446-B4FA-F9E64FB6F39C}" type="presOf" srcId="{1460D929-01BF-824D-ABE3-7BB127308833}" destId="{FECE3392-6630-964F-BE3F-766A7777C609}" srcOrd="1" destOrd="0" presId="urn:microsoft.com/office/officeart/2005/8/layout/list1"/>
    <dgm:cxn modelId="{3DA01820-2DEF-A540-B84D-F79A985E1DB0}" type="presOf" srcId="{23F4D01B-2D94-574B-8A56-1BDFB259B5DD}" destId="{DBD36A49-1C52-DF45-A5A7-6AEB6FB797ED}" srcOrd="0" destOrd="0" presId="urn:microsoft.com/office/officeart/2005/8/layout/list1"/>
    <dgm:cxn modelId="{EAA12C37-2C28-E147-A092-BEC51FD3F6F6}" type="presOf" srcId="{86A7CB6E-F1CD-6D45-A739-4003C4595DF2}" destId="{813DC6FB-1C6D-5348-BBB1-4CC3E69E100A}" srcOrd="1" destOrd="0" presId="urn:microsoft.com/office/officeart/2005/8/layout/list1"/>
    <dgm:cxn modelId="{7BF4D1A7-1307-3842-9453-DD2BE1A852EA}" type="presOf" srcId="{E127FE18-16B0-1E48-94FB-F391F6BFC644}" destId="{57863F6A-563E-D645-93E9-9E8487491652}" srcOrd="0" destOrd="0" presId="urn:microsoft.com/office/officeart/2005/8/layout/list1"/>
    <dgm:cxn modelId="{9E43C065-EF1E-244D-832A-8F2DD3159F99}" srcId="{17BED8DC-20F9-C54B-A860-855D83150D5E}" destId="{1460D929-01BF-824D-ABE3-7BB127308833}" srcOrd="2" destOrd="0" parTransId="{3415E1CB-B4EE-7E49-9EA7-B473126ADE5B}" sibTransId="{FFBF345F-C818-0446-8E04-DB087BD77626}"/>
    <dgm:cxn modelId="{43B8F545-DD26-0C47-B0BA-668A083CE08E}" srcId="{17BED8DC-20F9-C54B-A860-855D83150D5E}" destId="{7F4564E7-0F1E-8A4B-AA21-FD9B682B41EB}" srcOrd="3" destOrd="0" parTransId="{2784E217-BB70-564D-80AC-D8FF5BEBF16C}" sibTransId="{BD5BA2E1-2A0F-C747-8D6B-B8DB9B303A46}"/>
    <dgm:cxn modelId="{848DCD78-2BAC-8A43-9AB2-F395E08C8800}" type="presOf" srcId="{86A7CB6E-F1CD-6D45-A739-4003C4595DF2}" destId="{779E3285-D9B1-3747-A2FD-1BD98069DAC1}" srcOrd="0" destOrd="0" presId="urn:microsoft.com/office/officeart/2005/8/layout/list1"/>
    <dgm:cxn modelId="{6DEB5D91-4B7E-3C46-B3D1-F21660432F36}" type="presOf" srcId="{7F4564E7-0F1E-8A4B-AA21-FD9B682B41EB}" destId="{C810F806-01FC-764A-9C72-BEE36DA9EC5F}" srcOrd="0" destOrd="0" presId="urn:microsoft.com/office/officeart/2005/8/layout/list1"/>
    <dgm:cxn modelId="{FCA0811E-537F-244F-A05A-58B8393E621B}" srcId="{17BED8DC-20F9-C54B-A860-855D83150D5E}" destId="{E127FE18-16B0-1E48-94FB-F391F6BFC644}" srcOrd="0" destOrd="0" parTransId="{7AC91EDE-3F22-064D-B667-F6A3D81749AF}" sibTransId="{1FDB0E59-1C16-6F46-8FAA-1DC814350F48}"/>
    <dgm:cxn modelId="{C8DF29CB-D89C-9445-94F7-F5D79F667BFB}" type="presParOf" srcId="{09469C38-69AB-184D-8907-54B143D8A10C}" destId="{3F3B64CC-27CD-504F-A871-84EB369450F0}" srcOrd="0" destOrd="0" presId="urn:microsoft.com/office/officeart/2005/8/layout/list1"/>
    <dgm:cxn modelId="{51CA2035-4F87-3D43-941F-6D0092EF18E6}" type="presParOf" srcId="{3F3B64CC-27CD-504F-A871-84EB369450F0}" destId="{57863F6A-563E-D645-93E9-9E8487491652}" srcOrd="0" destOrd="0" presId="urn:microsoft.com/office/officeart/2005/8/layout/list1"/>
    <dgm:cxn modelId="{A8A7E757-0BFF-704A-83B7-88BF47241C8F}" type="presParOf" srcId="{3F3B64CC-27CD-504F-A871-84EB369450F0}" destId="{59FC19C1-7BF5-0A46-A54C-59889C29CD03}" srcOrd="1" destOrd="0" presId="urn:microsoft.com/office/officeart/2005/8/layout/list1"/>
    <dgm:cxn modelId="{9DD21CBA-3646-6548-A86E-BC3835F1E3EC}" type="presParOf" srcId="{09469C38-69AB-184D-8907-54B143D8A10C}" destId="{730B4EEF-4D1D-404E-B66F-6E9B50D15427}" srcOrd="1" destOrd="0" presId="urn:microsoft.com/office/officeart/2005/8/layout/list1"/>
    <dgm:cxn modelId="{FA80A21D-173B-C848-91B0-EFCFE270B242}" type="presParOf" srcId="{09469C38-69AB-184D-8907-54B143D8A10C}" destId="{F04CAEAD-57C2-C542-84D0-D637C3A6E7E8}" srcOrd="2" destOrd="0" presId="urn:microsoft.com/office/officeart/2005/8/layout/list1"/>
    <dgm:cxn modelId="{CBDD2EB6-AE5B-A94C-A378-6D9EA841722A}" type="presParOf" srcId="{09469C38-69AB-184D-8907-54B143D8A10C}" destId="{05DF54C2-50EE-C746-8145-FF1AB043C742}" srcOrd="3" destOrd="0" presId="urn:microsoft.com/office/officeart/2005/8/layout/list1"/>
    <dgm:cxn modelId="{4205A296-E4D4-0040-839C-C4F22AA6212C}" type="presParOf" srcId="{09469C38-69AB-184D-8907-54B143D8A10C}" destId="{44EABF70-F9D3-1147-B7C6-CE064B84F107}" srcOrd="4" destOrd="0" presId="urn:microsoft.com/office/officeart/2005/8/layout/list1"/>
    <dgm:cxn modelId="{D2487465-387A-8A48-89E9-6D86A288622C}" type="presParOf" srcId="{44EABF70-F9D3-1147-B7C6-CE064B84F107}" destId="{779E3285-D9B1-3747-A2FD-1BD98069DAC1}" srcOrd="0" destOrd="0" presId="urn:microsoft.com/office/officeart/2005/8/layout/list1"/>
    <dgm:cxn modelId="{5BE6B2D4-1565-3E46-AFD1-19F9772ACFF6}" type="presParOf" srcId="{44EABF70-F9D3-1147-B7C6-CE064B84F107}" destId="{813DC6FB-1C6D-5348-BBB1-4CC3E69E100A}" srcOrd="1" destOrd="0" presId="urn:microsoft.com/office/officeart/2005/8/layout/list1"/>
    <dgm:cxn modelId="{3C59F78B-FC00-8849-B05F-B2859D83C014}" type="presParOf" srcId="{09469C38-69AB-184D-8907-54B143D8A10C}" destId="{5B16A6EA-A459-A34A-89CB-13845BF82E88}" srcOrd="5" destOrd="0" presId="urn:microsoft.com/office/officeart/2005/8/layout/list1"/>
    <dgm:cxn modelId="{331903CB-BEBC-2E41-B127-A9781720B409}" type="presParOf" srcId="{09469C38-69AB-184D-8907-54B143D8A10C}" destId="{F896E7C7-A7F0-3946-9EA8-EC7EACCB9FDE}" srcOrd="6" destOrd="0" presId="urn:microsoft.com/office/officeart/2005/8/layout/list1"/>
    <dgm:cxn modelId="{B859A4F9-9282-6F44-901C-681BD84C53B0}" type="presParOf" srcId="{09469C38-69AB-184D-8907-54B143D8A10C}" destId="{614890CF-A2FA-594C-90C6-A4F3DB5AF07A}" srcOrd="7" destOrd="0" presId="urn:microsoft.com/office/officeart/2005/8/layout/list1"/>
    <dgm:cxn modelId="{1149ABEC-E1A3-FB4D-9112-3B42AA59899A}" type="presParOf" srcId="{09469C38-69AB-184D-8907-54B143D8A10C}" destId="{3B78B2C8-20D4-4047-9DFD-D5F7DBCEABB4}" srcOrd="8" destOrd="0" presId="urn:microsoft.com/office/officeart/2005/8/layout/list1"/>
    <dgm:cxn modelId="{3DD55337-5C82-574F-BF19-6833821D38D0}" type="presParOf" srcId="{3B78B2C8-20D4-4047-9DFD-D5F7DBCEABB4}" destId="{0308D27A-03FC-0D4B-A43A-7F1ACBE35266}" srcOrd="0" destOrd="0" presId="urn:microsoft.com/office/officeart/2005/8/layout/list1"/>
    <dgm:cxn modelId="{DDBA1FEB-E7A8-7744-B0CA-FF0C06F79CF2}" type="presParOf" srcId="{3B78B2C8-20D4-4047-9DFD-D5F7DBCEABB4}" destId="{FECE3392-6630-964F-BE3F-766A7777C609}" srcOrd="1" destOrd="0" presId="urn:microsoft.com/office/officeart/2005/8/layout/list1"/>
    <dgm:cxn modelId="{84B7B2FA-216F-EF49-B062-FD52CD627EED}" type="presParOf" srcId="{09469C38-69AB-184D-8907-54B143D8A10C}" destId="{E0B30C78-65F3-FA4B-852F-52AF8DF11A34}" srcOrd="9" destOrd="0" presId="urn:microsoft.com/office/officeart/2005/8/layout/list1"/>
    <dgm:cxn modelId="{235B1CF6-C1F8-1C4B-ADC8-1CBD0CB3A315}" type="presParOf" srcId="{09469C38-69AB-184D-8907-54B143D8A10C}" destId="{457FD4BF-B912-5348-9F19-382B5B26919C}" srcOrd="10" destOrd="0" presId="urn:microsoft.com/office/officeart/2005/8/layout/list1"/>
    <dgm:cxn modelId="{5B3D2312-6C1D-F74E-A937-60D6DD5A317E}" type="presParOf" srcId="{09469C38-69AB-184D-8907-54B143D8A10C}" destId="{F56A03A5-8D3A-8A42-9EA0-C45C3BF35C3D}" srcOrd="11" destOrd="0" presId="urn:microsoft.com/office/officeart/2005/8/layout/list1"/>
    <dgm:cxn modelId="{598BEDE8-D361-0A42-A5A0-C2ABFD117C37}" type="presParOf" srcId="{09469C38-69AB-184D-8907-54B143D8A10C}" destId="{7E2D6136-FF0F-8146-BFAE-E29C62BE4152}" srcOrd="12" destOrd="0" presId="urn:microsoft.com/office/officeart/2005/8/layout/list1"/>
    <dgm:cxn modelId="{83583097-2DED-CF47-820D-2E071FF915C0}" type="presParOf" srcId="{7E2D6136-FF0F-8146-BFAE-E29C62BE4152}" destId="{C810F806-01FC-764A-9C72-BEE36DA9EC5F}" srcOrd="0" destOrd="0" presId="urn:microsoft.com/office/officeart/2005/8/layout/list1"/>
    <dgm:cxn modelId="{3E5520A4-DE51-6B4E-9D9E-97B3A8D56293}" type="presParOf" srcId="{7E2D6136-FF0F-8146-BFAE-E29C62BE4152}" destId="{77055A31-751F-AB40-8286-6F404F401EA4}" srcOrd="1" destOrd="0" presId="urn:microsoft.com/office/officeart/2005/8/layout/list1"/>
    <dgm:cxn modelId="{A79565F4-8D11-854F-9B83-ACE664BCC192}" type="presParOf" srcId="{09469C38-69AB-184D-8907-54B143D8A10C}" destId="{0D2138ED-5D7E-CF4F-A169-450E7DEB41AB}" srcOrd="13" destOrd="0" presId="urn:microsoft.com/office/officeart/2005/8/layout/list1"/>
    <dgm:cxn modelId="{AA4FE4ED-1807-9647-98E7-1CCAE94166CA}" type="presParOf" srcId="{09469C38-69AB-184D-8907-54B143D8A10C}" destId="{2E71E756-E415-6549-9CF1-AA699985D0CB}" srcOrd="14" destOrd="0" presId="urn:microsoft.com/office/officeart/2005/8/layout/list1"/>
    <dgm:cxn modelId="{A8C56867-916E-D948-8F49-2B819BD9C788}" type="presParOf" srcId="{09469C38-69AB-184D-8907-54B143D8A10C}" destId="{5F2B6787-4738-A246-9833-5E5C7CF990D2}" srcOrd="15" destOrd="0" presId="urn:microsoft.com/office/officeart/2005/8/layout/list1"/>
    <dgm:cxn modelId="{C115405A-2874-184C-9B75-235B25BBE4CE}" type="presParOf" srcId="{09469C38-69AB-184D-8907-54B143D8A10C}" destId="{99768E62-F753-F443-8171-4537E274CDC2}" srcOrd="16" destOrd="0" presId="urn:microsoft.com/office/officeart/2005/8/layout/list1"/>
    <dgm:cxn modelId="{39BF3E53-638A-414F-8A6F-D9C1F18147AF}" type="presParOf" srcId="{99768E62-F753-F443-8171-4537E274CDC2}" destId="{DBD36A49-1C52-DF45-A5A7-6AEB6FB797ED}" srcOrd="0" destOrd="0" presId="urn:microsoft.com/office/officeart/2005/8/layout/list1"/>
    <dgm:cxn modelId="{D8269A36-F9CF-BB49-BCB5-F13E83774A42}" type="presParOf" srcId="{99768E62-F753-F443-8171-4537E274CDC2}" destId="{B01AB97E-B0F0-474A-8AFF-2231FF567DFE}" srcOrd="1" destOrd="0" presId="urn:microsoft.com/office/officeart/2005/8/layout/list1"/>
    <dgm:cxn modelId="{78419671-E834-8449-A39A-2FE6BA601681}" type="presParOf" srcId="{09469C38-69AB-184D-8907-54B143D8A10C}" destId="{97430EEE-58FC-0342-86DD-2B9A645CC9BE}" srcOrd="17" destOrd="0" presId="urn:microsoft.com/office/officeart/2005/8/layout/list1"/>
    <dgm:cxn modelId="{56594506-31C9-D946-A336-2D12CCC7C9D4}" type="presParOf" srcId="{09469C38-69AB-184D-8907-54B143D8A10C}" destId="{C6882A1C-D8FE-2349-B1C1-3F140E78895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BED8DC-20F9-C54B-A860-855D83150D5E}" type="doc">
      <dgm:prSet loTypeId="urn:microsoft.com/office/officeart/2005/8/layout/list1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127FE18-16B0-1E48-94FB-F391F6BFC644}">
      <dgm:prSet phldrT="[Text]" custT="1"/>
      <dgm:spPr/>
      <dgm:t>
        <a:bodyPr/>
        <a:lstStyle/>
        <a:p>
          <a:r>
            <a:rPr lang="hr-HR" sz="2000" dirty="0" err="1">
              <a:latin typeface="Arial" charset="0"/>
              <a:ea typeface="Arial" charset="0"/>
              <a:cs typeface="Arial" charset="0"/>
            </a:rPr>
            <a:t>Рана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менопауза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удружена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са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повећаним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ризиком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за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настанак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РА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у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постменопаузалном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периоду</a:t>
          </a:r>
          <a:endParaRPr lang="en-US" sz="2000" dirty="0"/>
        </a:p>
      </dgm:t>
    </dgm:pt>
    <dgm:pt modelId="{7AC91EDE-3F22-064D-B667-F6A3D81749AF}" type="parTrans" cxnId="{FCA0811E-537F-244F-A05A-58B8393E621B}">
      <dgm:prSet/>
      <dgm:spPr/>
      <dgm:t>
        <a:bodyPr/>
        <a:lstStyle/>
        <a:p>
          <a:endParaRPr lang="en-US"/>
        </a:p>
      </dgm:t>
    </dgm:pt>
    <dgm:pt modelId="{1FDB0E59-1C16-6F46-8FAA-1DC814350F48}" type="sibTrans" cxnId="{FCA0811E-537F-244F-A05A-58B8393E621B}">
      <dgm:prSet/>
      <dgm:spPr/>
      <dgm:t>
        <a:bodyPr/>
        <a:lstStyle/>
        <a:p>
          <a:endParaRPr lang="en-US"/>
        </a:p>
      </dgm:t>
    </dgm:pt>
    <dgm:pt modelId="{86A7CB6E-F1CD-6D45-A739-4003C4595DF2}">
      <dgm:prSet phldrT="[Text]" custT="1"/>
      <dgm:spPr/>
      <dgm:t>
        <a:bodyPr/>
        <a:lstStyle/>
        <a:p>
          <a:r>
            <a:rPr lang="hr-HR" sz="2000" dirty="0" err="1">
              <a:latin typeface="Arial" charset="0"/>
              <a:ea typeface="Arial" charset="0"/>
              <a:cs typeface="Arial" charset="0"/>
            </a:rPr>
            <a:t>Рана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менопауза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(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пре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45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године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),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може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бити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удружена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и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блажим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током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болести</a:t>
          </a:r>
          <a:endParaRPr lang="en-US" sz="2000" dirty="0"/>
        </a:p>
      </dgm:t>
    </dgm:pt>
    <dgm:pt modelId="{0A346E80-08F2-A340-B139-26F1514FABC5}" type="parTrans" cxnId="{79A247BC-AE0A-FD43-88E1-53947E48602C}">
      <dgm:prSet/>
      <dgm:spPr/>
      <dgm:t>
        <a:bodyPr/>
        <a:lstStyle/>
        <a:p>
          <a:endParaRPr lang="en-US"/>
        </a:p>
      </dgm:t>
    </dgm:pt>
    <dgm:pt modelId="{D42D37B7-48CE-5E49-AEDD-72F3A711FB3F}" type="sibTrans" cxnId="{79A247BC-AE0A-FD43-88E1-53947E48602C}">
      <dgm:prSet/>
      <dgm:spPr/>
      <dgm:t>
        <a:bodyPr/>
        <a:lstStyle/>
        <a:p>
          <a:endParaRPr lang="en-US"/>
        </a:p>
      </dgm:t>
    </dgm:pt>
    <dgm:pt modelId="{1460D929-01BF-824D-ABE3-7BB127308833}">
      <dgm:prSet phldrT="[Text]" custT="1"/>
      <dgm:spPr/>
      <dgm:t>
        <a:bodyPr/>
        <a:lstStyle/>
        <a:p>
          <a:r>
            <a:rPr lang="hr-HR" sz="2000" dirty="0" err="1">
              <a:latin typeface="Arial" charset="0"/>
              <a:ea typeface="Arial" charset="0"/>
              <a:cs typeface="Arial" charset="0"/>
            </a:rPr>
            <a:t>Жене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у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менопаузи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и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код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којих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је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наступила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рана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менопауза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,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имају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два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пута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већи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ризик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за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настанак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серонегативног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РА</a:t>
          </a:r>
          <a:endParaRPr lang="en-US" sz="2000" dirty="0"/>
        </a:p>
      </dgm:t>
    </dgm:pt>
    <dgm:pt modelId="{3415E1CB-B4EE-7E49-9EA7-B473126ADE5B}" type="parTrans" cxnId="{9E43C065-EF1E-244D-832A-8F2DD3159F99}">
      <dgm:prSet/>
      <dgm:spPr/>
      <dgm:t>
        <a:bodyPr/>
        <a:lstStyle/>
        <a:p>
          <a:endParaRPr lang="en-US"/>
        </a:p>
      </dgm:t>
    </dgm:pt>
    <dgm:pt modelId="{FFBF345F-C818-0446-8E04-DB087BD77626}" type="sibTrans" cxnId="{9E43C065-EF1E-244D-832A-8F2DD3159F99}">
      <dgm:prSet/>
      <dgm:spPr/>
      <dgm:t>
        <a:bodyPr/>
        <a:lstStyle/>
        <a:p>
          <a:endParaRPr lang="en-US"/>
        </a:p>
      </dgm:t>
    </dgm:pt>
    <dgm:pt modelId="{7F4564E7-0F1E-8A4B-AA21-FD9B682B41EB}">
      <dgm:prSet custT="1"/>
      <dgm:spPr/>
      <dgm:t>
        <a:bodyPr/>
        <a:lstStyle/>
        <a:p>
          <a:r>
            <a:rPr lang="hr-HR" sz="2000" dirty="0" err="1">
              <a:latin typeface="Arial" charset="0"/>
              <a:ea typeface="Arial" charset="0"/>
              <a:cs typeface="Arial" charset="0"/>
            </a:rPr>
            <a:t>Употреба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постменопаузалне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хормоналне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терапије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дуже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од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8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година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удружена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је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са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повећаним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ризиком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за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настанак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серопозитивног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РА </a:t>
          </a:r>
        </a:p>
      </dgm:t>
    </dgm:pt>
    <dgm:pt modelId="{2784E217-BB70-564D-80AC-D8FF5BEBF16C}" type="parTrans" cxnId="{43B8F545-DD26-0C47-B0BA-668A083CE08E}">
      <dgm:prSet/>
      <dgm:spPr/>
      <dgm:t>
        <a:bodyPr/>
        <a:lstStyle/>
        <a:p>
          <a:endParaRPr lang="en-US"/>
        </a:p>
      </dgm:t>
    </dgm:pt>
    <dgm:pt modelId="{BD5BA2E1-2A0F-C747-8D6B-B8DB9B303A46}" type="sibTrans" cxnId="{43B8F545-DD26-0C47-B0BA-668A083CE08E}">
      <dgm:prSet/>
      <dgm:spPr/>
      <dgm:t>
        <a:bodyPr/>
        <a:lstStyle/>
        <a:p>
          <a:endParaRPr lang="en-US"/>
        </a:p>
      </dgm:t>
    </dgm:pt>
    <dgm:pt modelId="{23F4D01B-2D94-574B-8A56-1BDFB259B5DD}">
      <dgm:prSet custT="1"/>
      <dgm:spPr/>
      <dgm:t>
        <a:bodyPr/>
        <a:lstStyle/>
        <a:p>
          <a:r>
            <a:rPr lang="hr-HR" sz="2000" dirty="0" err="1">
              <a:latin typeface="Arial" charset="0"/>
              <a:ea typeface="Arial" charset="0"/>
              <a:cs typeface="Arial" charset="0"/>
            </a:rPr>
            <a:t>Већа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инциденца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јављања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РА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је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код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жена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у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dirty="0" err="1">
              <a:latin typeface="Arial" charset="0"/>
              <a:ea typeface="Arial" charset="0"/>
              <a:cs typeface="Arial" charset="0"/>
            </a:rPr>
            <a:t>менопаузи</a:t>
          </a:r>
          <a:r>
            <a:rPr lang="hr-HR" sz="2000" dirty="0">
              <a:latin typeface="Arial" charset="0"/>
              <a:ea typeface="Arial" charset="0"/>
              <a:cs typeface="Arial" charset="0"/>
            </a:rPr>
            <a:t> - </a:t>
          </a:r>
          <a:r>
            <a:rPr lang="ru-RU" sz="2000" dirty="0">
              <a:latin typeface="Arial" charset="0"/>
              <a:ea typeface="Arial" charset="0"/>
              <a:cs typeface="Arial" charset="0"/>
            </a:rPr>
            <a:t>промена </a:t>
          </a:r>
          <a:r>
            <a:rPr lang="ru-RU" sz="2000" dirty="0" err="1">
              <a:latin typeface="Arial" charset="0"/>
              <a:ea typeface="Arial" charset="0"/>
              <a:cs typeface="Arial" charset="0"/>
            </a:rPr>
            <a:t>равнотеже</a:t>
          </a:r>
          <a:r>
            <a:rPr lang="ru-RU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2000" dirty="0" err="1">
              <a:latin typeface="Arial" charset="0"/>
              <a:ea typeface="Arial" charset="0"/>
              <a:cs typeface="Arial" charset="0"/>
            </a:rPr>
            <a:t>полних</a:t>
          </a:r>
          <a:r>
            <a:rPr lang="ru-RU" sz="20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2000" dirty="0" err="1">
              <a:latin typeface="Arial" charset="0"/>
              <a:ea typeface="Arial" charset="0"/>
              <a:cs typeface="Arial" charset="0"/>
            </a:rPr>
            <a:t>хормона</a:t>
          </a:r>
          <a:endParaRPr lang="hr-HR" sz="2000" dirty="0">
            <a:latin typeface="Arial" charset="0"/>
            <a:ea typeface="Arial" charset="0"/>
            <a:cs typeface="Arial" charset="0"/>
          </a:endParaRPr>
        </a:p>
      </dgm:t>
    </dgm:pt>
    <dgm:pt modelId="{01E37FA0-5A88-E644-9494-D4436B966058}" type="parTrans" cxnId="{19B7BF81-50C0-BF45-A471-1581B0B0F5E1}">
      <dgm:prSet/>
      <dgm:spPr/>
      <dgm:t>
        <a:bodyPr/>
        <a:lstStyle/>
        <a:p>
          <a:endParaRPr lang="en-US"/>
        </a:p>
      </dgm:t>
    </dgm:pt>
    <dgm:pt modelId="{7A28929F-83D8-ED49-BD17-0B40FE28E345}" type="sibTrans" cxnId="{19B7BF81-50C0-BF45-A471-1581B0B0F5E1}">
      <dgm:prSet/>
      <dgm:spPr/>
      <dgm:t>
        <a:bodyPr/>
        <a:lstStyle/>
        <a:p>
          <a:endParaRPr lang="en-US"/>
        </a:p>
      </dgm:t>
    </dgm:pt>
    <dgm:pt modelId="{09469C38-69AB-184D-8907-54B143D8A10C}" type="pres">
      <dgm:prSet presAssocID="{17BED8DC-20F9-C54B-A860-855D83150D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3B64CC-27CD-504F-A871-84EB369450F0}" type="pres">
      <dgm:prSet presAssocID="{E127FE18-16B0-1E48-94FB-F391F6BFC644}" presName="parentLin" presStyleCnt="0"/>
      <dgm:spPr/>
    </dgm:pt>
    <dgm:pt modelId="{57863F6A-563E-D645-93E9-9E8487491652}" type="pres">
      <dgm:prSet presAssocID="{E127FE18-16B0-1E48-94FB-F391F6BFC644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59FC19C1-7BF5-0A46-A54C-59889C29CD03}" type="pres">
      <dgm:prSet presAssocID="{E127FE18-16B0-1E48-94FB-F391F6BFC644}" presName="parentText" presStyleLbl="node1" presStyleIdx="0" presStyleCnt="5" custScaleX="125263" custScaleY="229459" custLinFactNeighborX="196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B4EEF-4D1D-404E-B66F-6E9B50D15427}" type="pres">
      <dgm:prSet presAssocID="{E127FE18-16B0-1E48-94FB-F391F6BFC644}" presName="negativeSpace" presStyleCnt="0"/>
      <dgm:spPr/>
    </dgm:pt>
    <dgm:pt modelId="{F04CAEAD-57C2-C542-84D0-D637C3A6E7E8}" type="pres">
      <dgm:prSet presAssocID="{E127FE18-16B0-1E48-94FB-F391F6BFC644}" presName="childText" presStyleLbl="conFgAcc1" presStyleIdx="0" presStyleCnt="5">
        <dgm:presLayoutVars>
          <dgm:bulletEnabled val="1"/>
        </dgm:presLayoutVars>
      </dgm:prSet>
      <dgm:spPr/>
    </dgm:pt>
    <dgm:pt modelId="{05DF54C2-50EE-C746-8145-FF1AB043C742}" type="pres">
      <dgm:prSet presAssocID="{1FDB0E59-1C16-6F46-8FAA-1DC814350F48}" presName="spaceBetweenRectangles" presStyleCnt="0"/>
      <dgm:spPr/>
    </dgm:pt>
    <dgm:pt modelId="{44EABF70-F9D3-1147-B7C6-CE064B84F107}" type="pres">
      <dgm:prSet presAssocID="{86A7CB6E-F1CD-6D45-A739-4003C4595DF2}" presName="parentLin" presStyleCnt="0"/>
      <dgm:spPr/>
    </dgm:pt>
    <dgm:pt modelId="{779E3285-D9B1-3747-A2FD-1BD98069DAC1}" type="pres">
      <dgm:prSet presAssocID="{86A7CB6E-F1CD-6D45-A739-4003C4595DF2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13DC6FB-1C6D-5348-BBB1-4CC3E69E100A}" type="pres">
      <dgm:prSet presAssocID="{86A7CB6E-F1CD-6D45-A739-4003C4595DF2}" presName="parentText" presStyleLbl="node1" presStyleIdx="1" presStyleCnt="5" custScaleX="125239" custScaleY="175090" custLinFactNeighborX="196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16A6EA-A459-A34A-89CB-13845BF82E88}" type="pres">
      <dgm:prSet presAssocID="{86A7CB6E-F1CD-6D45-A739-4003C4595DF2}" presName="negativeSpace" presStyleCnt="0"/>
      <dgm:spPr/>
    </dgm:pt>
    <dgm:pt modelId="{F896E7C7-A7F0-3946-9EA8-EC7EACCB9FDE}" type="pres">
      <dgm:prSet presAssocID="{86A7CB6E-F1CD-6D45-A739-4003C4595DF2}" presName="childText" presStyleLbl="conFgAcc1" presStyleIdx="1" presStyleCnt="5">
        <dgm:presLayoutVars>
          <dgm:bulletEnabled val="1"/>
        </dgm:presLayoutVars>
      </dgm:prSet>
      <dgm:spPr/>
    </dgm:pt>
    <dgm:pt modelId="{614890CF-A2FA-594C-90C6-A4F3DB5AF07A}" type="pres">
      <dgm:prSet presAssocID="{D42D37B7-48CE-5E49-AEDD-72F3A711FB3F}" presName="spaceBetweenRectangles" presStyleCnt="0"/>
      <dgm:spPr/>
    </dgm:pt>
    <dgm:pt modelId="{3B78B2C8-20D4-4047-9DFD-D5F7DBCEABB4}" type="pres">
      <dgm:prSet presAssocID="{1460D929-01BF-824D-ABE3-7BB127308833}" presName="parentLin" presStyleCnt="0"/>
      <dgm:spPr/>
    </dgm:pt>
    <dgm:pt modelId="{0308D27A-03FC-0D4B-A43A-7F1ACBE35266}" type="pres">
      <dgm:prSet presAssocID="{1460D929-01BF-824D-ABE3-7BB127308833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FECE3392-6630-964F-BE3F-766A7777C609}" type="pres">
      <dgm:prSet presAssocID="{1460D929-01BF-824D-ABE3-7BB127308833}" presName="parentText" presStyleLbl="node1" presStyleIdx="2" presStyleCnt="5" custScaleX="125263" custScaleY="232986" custLinFactNeighborX="196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30C78-65F3-FA4B-852F-52AF8DF11A34}" type="pres">
      <dgm:prSet presAssocID="{1460D929-01BF-824D-ABE3-7BB127308833}" presName="negativeSpace" presStyleCnt="0"/>
      <dgm:spPr/>
    </dgm:pt>
    <dgm:pt modelId="{457FD4BF-B912-5348-9F19-382B5B26919C}" type="pres">
      <dgm:prSet presAssocID="{1460D929-01BF-824D-ABE3-7BB127308833}" presName="childText" presStyleLbl="conFgAcc1" presStyleIdx="2" presStyleCnt="5">
        <dgm:presLayoutVars>
          <dgm:bulletEnabled val="1"/>
        </dgm:presLayoutVars>
      </dgm:prSet>
      <dgm:spPr/>
    </dgm:pt>
    <dgm:pt modelId="{F56A03A5-8D3A-8A42-9EA0-C45C3BF35C3D}" type="pres">
      <dgm:prSet presAssocID="{FFBF345F-C818-0446-8E04-DB087BD77626}" presName="spaceBetweenRectangles" presStyleCnt="0"/>
      <dgm:spPr/>
    </dgm:pt>
    <dgm:pt modelId="{7E2D6136-FF0F-8146-BFAE-E29C62BE4152}" type="pres">
      <dgm:prSet presAssocID="{7F4564E7-0F1E-8A4B-AA21-FD9B682B41EB}" presName="parentLin" presStyleCnt="0"/>
      <dgm:spPr/>
    </dgm:pt>
    <dgm:pt modelId="{C810F806-01FC-764A-9C72-BEE36DA9EC5F}" type="pres">
      <dgm:prSet presAssocID="{7F4564E7-0F1E-8A4B-AA21-FD9B682B41EB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77055A31-751F-AB40-8286-6F404F401EA4}" type="pres">
      <dgm:prSet presAssocID="{7F4564E7-0F1E-8A4B-AA21-FD9B682B41EB}" presName="parentText" presStyleLbl="node1" presStyleIdx="3" presStyleCnt="5" custScaleX="125263" custScaleY="247702" custLinFactNeighborX="196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2138ED-5D7E-CF4F-A169-450E7DEB41AB}" type="pres">
      <dgm:prSet presAssocID="{7F4564E7-0F1E-8A4B-AA21-FD9B682B41EB}" presName="negativeSpace" presStyleCnt="0"/>
      <dgm:spPr/>
    </dgm:pt>
    <dgm:pt modelId="{2E71E756-E415-6549-9CF1-AA699985D0CB}" type="pres">
      <dgm:prSet presAssocID="{7F4564E7-0F1E-8A4B-AA21-FD9B682B41EB}" presName="childText" presStyleLbl="conFgAcc1" presStyleIdx="3" presStyleCnt="5">
        <dgm:presLayoutVars>
          <dgm:bulletEnabled val="1"/>
        </dgm:presLayoutVars>
      </dgm:prSet>
      <dgm:spPr/>
    </dgm:pt>
    <dgm:pt modelId="{5F2B6787-4738-A246-9833-5E5C7CF990D2}" type="pres">
      <dgm:prSet presAssocID="{BD5BA2E1-2A0F-C747-8D6B-B8DB9B303A46}" presName="spaceBetweenRectangles" presStyleCnt="0"/>
      <dgm:spPr/>
    </dgm:pt>
    <dgm:pt modelId="{99768E62-F753-F443-8171-4537E274CDC2}" type="pres">
      <dgm:prSet presAssocID="{23F4D01B-2D94-574B-8A56-1BDFB259B5DD}" presName="parentLin" presStyleCnt="0"/>
      <dgm:spPr/>
    </dgm:pt>
    <dgm:pt modelId="{DBD36A49-1C52-DF45-A5A7-6AEB6FB797ED}" type="pres">
      <dgm:prSet presAssocID="{23F4D01B-2D94-574B-8A56-1BDFB259B5DD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B01AB97E-B0F0-474A-8AFF-2231FF567DFE}" type="pres">
      <dgm:prSet presAssocID="{23F4D01B-2D94-574B-8A56-1BDFB259B5DD}" presName="parentText" presStyleLbl="node1" presStyleIdx="4" presStyleCnt="5" custScaleX="125263" custScaleY="226685" custLinFactNeighborX="196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430EEE-58FC-0342-86DD-2B9A645CC9BE}" type="pres">
      <dgm:prSet presAssocID="{23F4D01B-2D94-574B-8A56-1BDFB259B5DD}" presName="negativeSpace" presStyleCnt="0"/>
      <dgm:spPr/>
    </dgm:pt>
    <dgm:pt modelId="{C6882A1C-D8FE-2349-B1C1-3F140E78895C}" type="pres">
      <dgm:prSet presAssocID="{23F4D01B-2D94-574B-8A56-1BDFB259B5D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CA0811E-537F-244F-A05A-58B8393E621B}" srcId="{17BED8DC-20F9-C54B-A860-855D83150D5E}" destId="{E127FE18-16B0-1E48-94FB-F391F6BFC644}" srcOrd="0" destOrd="0" parTransId="{7AC91EDE-3F22-064D-B667-F6A3D81749AF}" sibTransId="{1FDB0E59-1C16-6F46-8FAA-1DC814350F48}"/>
    <dgm:cxn modelId="{9F7D86C7-BF6C-A94C-B928-A490603CA3D6}" type="presOf" srcId="{86A7CB6E-F1CD-6D45-A739-4003C4595DF2}" destId="{779E3285-D9B1-3747-A2FD-1BD98069DAC1}" srcOrd="0" destOrd="0" presId="urn:microsoft.com/office/officeart/2005/8/layout/list1"/>
    <dgm:cxn modelId="{763CD58B-D831-0148-9A82-FDF7508D2524}" type="presOf" srcId="{17BED8DC-20F9-C54B-A860-855D83150D5E}" destId="{09469C38-69AB-184D-8907-54B143D8A10C}" srcOrd="0" destOrd="0" presId="urn:microsoft.com/office/officeart/2005/8/layout/list1"/>
    <dgm:cxn modelId="{8124C4C6-B252-6A44-A1A9-71C324A5E727}" type="presOf" srcId="{23F4D01B-2D94-574B-8A56-1BDFB259B5DD}" destId="{DBD36A49-1C52-DF45-A5A7-6AEB6FB797ED}" srcOrd="0" destOrd="0" presId="urn:microsoft.com/office/officeart/2005/8/layout/list1"/>
    <dgm:cxn modelId="{0F79C77D-09F2-E84F-A339-DC87CAF1663B}" type="presOf" srcId="{7F4564E7-0F1E-8A4B-AA21-FD9B682B41EB}" destId="{77055A31-751F-AB40-8286-6F404F401EA4}" srcOrd="1" destOrd="0" presId="urn:microsoft.com/office/officeart/2005/8/layout/list1"/>
    <dgm:cxn modelId="{A27D9B2A-F1CE-574D-9A97-CC7E38EB5D69}" type="presOf" srcId="{23F4D01B-2D94-574B-8A56-1BDFB259B5DD}" destId="{B01AB97E-B0F0-474A-8AFF-2231FF567DFE}" srcOrd="1" destOrd="0" presId="urn:microsoft.com/office/officeart/2005/8/layout/list1"/>
    <dgm:cxn modelId="{F6E247C0-2365-D345-B956-504F3D3597B1}" type="presOf" srcId="{1460D929-01BF-824D-ABE3-7BB127308833}" destId="{0308D27A-03FC-0D4B-A43A-7F1ACBE35266}" srcOrd="0" destOrd="0" presId="urn:microsoft.com/office/officeart/2005/8/layout/list1"/>
    <dgm:cxn modelId="{43B8F545-DD26-0C47-B0BA-668A083CE08E}" srcId="{17BED8DC-20F9-C54B-A860-855D83150D5E}" destId="{7F4564E7-0F1E-8A4B-AA21-FD9B682B41EB}" srcOrd="3" destOrd="0" parTransId="{2784E217-BB70-564D-80AC-D8FF5BEBF16C}" sibTransId="{BD5BA2E1-2A0F-C747-8D6B-B8DB9B303A46}"/>
    <dgm:cxn modelId="{9E43C065-EF1E-244D-832A-8F2DD3159F99}" srcId="{17BED8DC-20F9-C54B-A860-855D83150D5E}" destId="{1460D929-01BF-824D-ABE3-7BB127308833}" srcOrd="2" destOrd="0" parTransId="{3415E1CB-B4EE-7E49-9EA7-B473126ADE5B}" sibTransId="{FFBF345F-C818-0446-8E04-DB087BD77626}"/>
    <dgm:cxn modelId="{AE8DDE6B-F275-4845-9828-EE79A702397A}" type="presOf" srcId="{E127FE18-16B0-1E48-94FB-F391F6BFC644}" destId="{57863F6A-563E-D645-93E9-9E8487491652}" srcOrd="0" destOrd="0" presId="urn:microsoft.com/office/officeart/2005/8/layout/list1"/>
    <dgm:cxn modelId="{871DF209-09DC-D04B-97E3-A0C3060ED5A5}" type="presOf" srcId="{7F4564E7-0F1E-8A4B-AA21-FD9B682B41EB}" destId="{C810F806-01FC-764A-9C72-BEE36DA9EC5F}" srcOrd="0" destOrd="0" presId="urn:microsoft.com/office/officeart/2005/8/layout/list1"/>
    <dgm:cxn modelId="{DCFFD286-C897-A640-9943-744CC76773C9}" type="presOf" srcId="{E127FE18-16B0-1E48-94FB-F391F6BFC644}" destId="{59FC19C1-7BF5-0A46-A54C-59889C29CD03}" srcOrd="1" destOrd="0" presId="urn:microsoft.com/office/officeart/2005/8/layout/list1"/>
    <dgm:cxn modelId="{304F69CE-EFDF-C749-84A6-AE5A74D9CB36}" type="presOf" srcId="{86A7CB6E-F1CD-6D45-A739-4003C4595DF2}" destId="{813DC6FB-1C6D-5348-BBB1-4CC3E69E100A}" srcOrd="1" destOrd="0" presId="urn:microsoft.com/office/officeart/2005/8/layout/list1"/>
    <dgm:cxn modelId="{7038D384-35AE-1943-8A98-B60369D21346}" type="presOf" srcId="{1460D929-01BF-824D-ABE3-7BB127308833}" destId="{FECE3392-6630-964F-BE3F-766A7777C609}" srcOrd="1" destOrd="0" presId="urn:microsoft.com/office/officeart/2005/8/layout/list1"/>
    <dgm:cxn modelId="{79A247BC-AE0A-FD43-88E1-53947E48602C}" srcId="{17BED8DC-20F9-C54B-A860-855D83150D5E}" destId="{86A7CB6E-F1CD-6D45-A739-4003C4595DF2}" srcOrd="1" destOrd="0" parTransId="{0A346E80-08F2-A340-B139-26F1514FABC5}" sibTransId="{D42D37B7-48CE-5E49-AEDD-72F3A711FB3F}"/>
    <dgm:cxn modelId="{19B7BF81-50C0-BF45-A471-1581B0B0F5E1}" srcId="{17BED8DC-20F9-C54B-A860-855D83150D5E}" destId="{23F4D01B-2D94-574B-8A56-1BDFB259B5DD}" srcOrd="4" destOrd="0" parTransId="{01E37FA0-5A88-E644-9494-D4436B966058}" sibTransId="{7A28929F-83D8-ED49-BD17-0B40FE28E345}"/>
    <dgm:cxn modelId="{BCA89823-5489-5147-A1F1-201305B594B1}" type="presParOf" srcId="{09469C38-69AB-184D-8907-54B143D8A10C}" destId="{3F3B64CC-27CD-504F-A871-84EB369450F0}" srcOrd="0" destOrd="0" presId="urn:microsoft.com/office/officeart/2005/8/layout/list1"/>
    <dgm:cxn modelId="{E21BA46D-0A64-7C44-8D6A-9B056642869A}" type="presParOf" srcId="{3F3B64CC-27CD-504F-A871-84EB369450F0}" destId="{57863F6A-563E-D645-93E9-9E8487491652}" srcOrd="0" destOrd="0" presId="urn:microsoft.com/office/officeart/2005/8/layout/list1"/>
    <dgm:cxn modelId="{93C644C6-F767-824E-9CC2-9B907E850B8A}" type="presParOf" srcId="{3F3B64CC-27CD-504F-A871-84EB369450F0}" destId="{59FC19C1-7BF5-0A46-A54C-59889C29CD03}" srcOrd="1" destOrd="0" presId="urn:microsoft.com/office/officeart/2005/8/layout/list1"/>
    <dgm:cxn modelId="{63F4D6A3-EFBE-144C-A68E-2B5C205F1C31}" type="presParOf" srcId="{09469C38-69AB-184D-8907-54B143D8A10C}" destId="{730B4EEF-4D1D-404E-B66F-6E9B50D15427}" srcOrd="1" destOrd="0" presId="urn:microsoft.com/office/officeart/2005/8/layout/list1"/>
    <dgm:cxn modelId="{F17313A9-F7AB-334C-8841-5296FCDFB69C}" type="presParOf" srcId="{09469C38-69AB-184D-8907-54B143D8A10C}" destId="{F04CAEAD-57C2-C542-84D0-D637C3A6E7E8}" srcOrd="2" destOrd="0" presId="urn:microsoft.com/office/officeart/2005/8/layout/list1"/>
    <dgm:cxn modelId="{DE26CEBF-B332-A349-ABE2-63547FAA5D26}" type="presParOf" srcId="{09469C38-69AB-184D-8907-54B143D8A10C}" destId="{05DF54C2-50EE-C746-8145-FF1AB043C742}" srcOrd="3" destOrd="0" presId="urn:microsoft.com/office/officeart/2005/8/layout/list1"/>
    <dgm:cxn modelId="{2F2C2047-106C-E246-AB56-AF596E779443}" type="presParOf" srcId="{09469C38-69AB-184D-8907-54B143D8A10C}" destId="{44EABF70-F9D3-1147-B7C6-CE064B84F107}" srcOrd="4" destOrd="0" presId="urn:microsoft.com/office/officeart/2005/8/layout/list1"/>
    <dgm:cxn modelId="{14292902-F0A7-3941-BA40-6DFD82CB9C10}" type="presParOf" srcId="{44EABF70-F9D3-1147-B7C6-CE064B84F107}" destId="{779E3285-D9B1-3747-A2FD-1BD98069DAC1}" srcOrd="0" destOrd="0" presId="urn:microsoft.com/office/officeart/2005/8/layout/list1"/>
    <dgm:cxn modelId="{A11254F7-91BC-E84D-9DD8-6A3467D3302A}" type="presParOf" srcId="{44EABF70-F9D3-1147-B7C6-CE064B84F107}" destId="{813DC6FB-1C6D-5348-BBB1-4CC3E69E100A}" srcOrd="1" destOrd="0" presId="urn:microsoft.com/office/officeart/2005/8/layout/list1"/>
    <dgm:cxn modelId="{9A25FDF2-A51F-8949-8DD2-C015B014023D}" type="presParOf" srcId="{09469C38-69AB-184D-8907-54B143D8A10C}" destId="{5B16A6EA-A459-A34A-89CB-13845BF82E88}" srcOrd="5" destOrd="0" presId="urn:microsoft.com/office/officeart/2005/8/layout/list1"/>
    <dgm:cxn modelId="{C2B6C5D1-7EE7-7947-BB8C-14C755A91DB0}" type="presParOf" srcId="{09469C38-69AB-184D-8907-54B143D8A10C}" destId="{F896E7C7-A7F0-3946-9EA8-EC7EACCB9FDE}" srcOrd="6" destOrd="0" presId="urn:microsoft.com/office/officeart/2005/8/layout/list1"/>
    <dgm:cxn modelId="{62497E8D-0CE3-EB40-9FF3-DD3233A26B5C}" type="presParOf" srcId="{09469C38-69AB-184D-8907-54B143D8A10C}" destId="{614890CF-A2FA-594C-90C6-A4F3DB5AF07A}" srcOrd="7" destOrd="0" presId="urn:microsoft.com/office/officeart/2005/8/layout/list1"/>
    <dgm:cxn modelId="{1F0BC05E-C824-E14E-B953-DB106364A01B}" type="presParOf" srcId="{09469C38-69AB-184D-8907-54B143D8A10C}" destId="{3B78B2C8-20D4-4047-9DFD-D5F7DBCEABB4}" srcOrd="8" destOrd="0" presId="urn:microsoft.com/office/officeart/2005/8/layout/list1"/>
    <dgm:cxn modelId="{69213A4E-BD84-9448-ADC8-17A80284007D}" type="presParOf" srcId="{3B78B2C8-20D4-4047-9DFD-D5F7DBCEABB4}" destId="{0308D27A-03FC-0D4B-A43A-7F1ACBE35266}" srcOrd="0" destOrd="0" presId="urn:microsoft.com/office/officeart/2005/8/layout/list1"/>
    <dgm:cxn modelId="{1C372191-C520-6A41-9249-9E637D9EBB00}" type="presParOf" srcId="{3B78B2C8-20D4-4047-9DFD-D5F7DBCEABB4}" destId="{FECE3392-6630-964F-BE3F-766A7777C609}" srcOrd="1" destOrd="0" presId="urn:microsoft.com/office/officeart/2005/8/layout/list1"/>
    <dgm:cxn modelId="{2AA5391A-A6A0-4D43-B917-58A698E38B51}" type="presParOf" srcId="{09469C38-69AB-184D-8907-54B143D8A10C}" destId="{E0B30C78-65F3-FA4B-852F-52AF8DF11A34}" srcOrd="9" destOrd="0" presId="urn:microsoft.com/office/officeart/2005/8/layout/list1"/>
    <dgm:cxn modelId="{C2B0EB32-126E-2945-8172-0B7DE716B2C3}" type="presParOf" srcId="{09469C38-69AB-184D-8907-54B143D8A10C}" destId="{457FD4BF-B912-5348-9F19-382B5B26919C}" srcOrd="10" destOrd="0" presId="urn:microsoft.com/office/officeart/2005/8/layout/list1"/>
    <dgm:cxn modelId="{ABC4B59B-5970-AC4A-AD54-470A0178C132}" type="presParOf" srcId="{09469C38-69AB-184D-8907-54B143D8A10C}" destId="{F56A03A5-8D3A-8A42-9EA0-C45C3BF35C3D}" srcOrd="11" destOrd="0" presId="urn:microsoft.com/office/officeart/2005/8/layout/list1"/>
    <dgm:cxn modelId="{6665367E-031D-214A-962A-F6B2DC2584EA}" type="presParOf" srcId="{09469C38-69AB-184D-8907-54B143D8A10C}" destId="{7E2D6136-FF0F-8146-BFAE-E29C62BE4152}" srcOrd="12" destOrd="0" presId="urn:microsoft.com/office/officeart/2005/8/layout/list1"/>
    <dgm:cxn modelId="{178BD10B-3919-0342-9AFD-1675CF61E992}" type="presParOf" srcId="{7E2D6136-FF0F-8146-BFAE-E29C62BE4152}" destId="{C810F806-01FC-764A-9C72-BEE36DA9EC5F}" srcOrd="0" destOrd="0" presId="urn:microsoft.com/office/officeart/2005/8/layout/list1"/>
    <dgm:cxn modelId="{3EC77988-0B00-7A4B-989F-E4E6CDF68633}" type="presParOf" srcId="{7E2D6136-FF0F-8146-BFAE-E29C62BE4152}" destId="{77055A31-751F-AB40-8286-6F404F401EA4}" srcOrd="1" destOrd="0" presId="urn:microsoft.com/office/officeart/2005/8/layout/list1"/>
    <dgm:cxn modelId="{25C17F9A-5C18-C545-9A2E-47D323FF5299}" type="presParOf" srcId="{09469C38-69AB-184D-8907-54B143D8A10C}" destId="{0D2138ED-5D7E-CF4F-A169-450E7DEB41AB}" srcOrd="13" destOrd="0" presId="urn:microsoft.com/office/officeart/2005/8/layout/list1"/>
    <dgm:cxn modelId="{E9FDF053-22F2-C24A-B74A-EFEDC3F4B56A}" type="presParOf" srcId="{09469C38-69AB-184D-8907-54B143D8A10C}" destId="{2E71E756-E415-6549-9CF1-AA699985D0CB}" srcOrd="14" destOrd="0" presId="urn:microsoft.com/office/officeart/2005/8/layout/list1"/>
    <dgm:cxn modelId="{470A71C5-CF42-9F4F-B646-67EE5687F57B}" type="presParOf" srcId="{09469C38-69AB-184D-8907-54B143D8A10C}" destId="{5F2B6787-4738-A246-9833-5E5C7CF990D2}" srcOrd="15" destOrd="0" presId="urn:microsoft.com/office/officeart/2005/8/layout/list1"/>
    <dgm:cxn modelId="{F157B9C4-6603-9643-ADDF-DD650FC9C859}" type="presParOf" srcId="{09469C38-69AB-184D-8907-54B143D8A10C}" destId="{99768E62-F753-F443-8171-4537E274CDC2}" srcOrd="16" destOrd="0" presId="urn:microsoft.com/office/officeart/2005/8/layout/list1"/>
    <dgm:cxn modelId="{4CD47FF7-BCEC-9349-ADDC-29C961FCB3C6}" type="presParOf" srcId="{99768E62-F753-F443-8171-4537E274CDC2}" destId="{DBD36A49-1C52-DF45-A5A7-6AEB6FB797ED}" srcOrd="0" destOrd="0" presId="urn:microsoft.com/office/officeart/2005/8/layout/list1"/>
    <dgm:cxn modelId="{839079A4-AB39-D449-BE49-CA82CB7766F8}" type="presParOf" srcId="{99768E62-F753-F443-8171-4537E274CDC2}" destId="{B01AB97E-B0F0-474A-8AFF-2231FF567DFE}" srcOrd="1" destOrd="0" presId="urn:microsoft.com/office/officeart/2005/8/layout/list1"/>
    <dgm:cxn modelId="{7C89BB9F-B28E-6C4D-B94E-067D47C43BF0}" type="presParOf" srcId="{09469C38-69AB-184D-8907-54B143D8A10C}" destId="{97430EEE-58FC-0342-86DD-2B9A645CC9BE}" srcOrd="17" destOrd="0" presId="urn:microsoft.com/office/officeart/2005/8/layout/list1"/>
    <dgm:cxn modelId="{802BDDA5-3A5A-EF4E-8D38-7FAFEB30BE4E}" type="presParOf" srcId="{09469C38-69AB-184D-8907-54B143D8A10C}" destId="{C6882A1C-D8FE-2349-B1C1-3F140E78895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9A3881-7B7A-CF45-A127-0162DF28C59A}" type="doc">
      <dgm:prSet loTypeId="urn:microsoft.com/office/officeart/2005/8/layout/vList6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5AB1558-6D71-3347-90F8-93600938B2EB}">
      <dgm:prSet phldrT="[Text]" custT="1"/>
      <dgm:spPr/>
      <dgm:t>
        <a:bodyPr/>
        <a:lstStyle/>
        <a:p>
          <a:r>
            <a:rPr lang="hr-HR" sz="2200" b="1" u="none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↑</a:t>
          </a:r>
          <a:r>
            <a:rPr lang="ru-RU" sz="2200" b="1" u="none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Инфламаторни</a:t>
          </a:r>
          <a:r>
            <a:rPr lang="ru-RU" sz="2200" b="1" u="none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ru-RU" sz="2200" b="1" u="none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цитокини</a:t>
          </a:r>
          <a:r>
            <a:rPr lang="ru-RU" sz="2200" b="1" u="none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 </a:t>
          </a:r>
          <a:endParaRPr lang="en-US" sz="2200" b="1" u="none" dirty="0">
            <a:solidFill>
              <a:schemeClr val="bg1"/>
            </a:solidFill>
          </a:endParaRPr>
        </a:p>
      </dgm:t>
    </dgm:pt>
    <dgm:pt modelId="{8F4AACF6-84CB-0A4C-8EBD-91BE5718147C}" type="parTrans" cxnId="{96043264-88A7-7E43-A29B-C429F87412B6}">
      <dgm:prSet/>
      <dgm:spPr/>
      <dgm:t>
        <a:bodyPr/>
        <a:lstStyle/>
        <a:p>
          <a:endParaRPr lang="en-US"/>
        </a:p>
      </dgm:t>
    </dgm:pt>
    <dgm:pt modelId="{1B58D352-381D-584E-A6DC-55C59FEF8E69}" type="sibTrans" cxnId="{96043264-88A7-7E43-A29B-C429F87412B6}">
      <dgm:prSet/>
      <dgm:spPr/>
      <dgm:t>
        <a:bodyPr/>
        <a:lstStyle/>
        <a:p>
          <a:endParaRPr lang="en-US"/>
        </a:p>
      </dgm:t>
    </dgm:pt>
    <dgm:pt modelId="{0ED2C20E-5329-0C48-98CC-7FFA6AF2E535}">
      <dgm:prSet phldrT="[Text]" custT="1"/>
      <dgm:spPr/>
      <dgm:t>
        <a:bodyPr anchor="ctr"/>
        <a:lstStyle/>
        <a:p>
          <a:r>
            <a:rPr lang="hr-HR" sz="1600" u="none" dirty="0" err="1">
              <a:latin typeface="Arial" charset="0"/>
              <a:ea typeface="Arial" charset="0"/>
              <a:cs typeface="Arial" charset="0"/>
            </a:rPr>
            <a:t>Е</a:t>
          </a:r>
          <a:r>
            <a:rPr lang="ru-RU" sz="1600" dirty="0" err="1">
              <a:latin typeface="Arial" charset="0"/>
              <a:ea typeface="Arial" charset="0"/>
              <a:cs typeface="Arial" charset="0"/>
            </a:rPr>
            <a:t>ндотелн</a:t>
          </a:r>
          <a:r>
            <a:rPr lang="hr-HR" sz="16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6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600" dirty="0" err="1">
              <a:latin typeface="Arial" charset="0"/>
              <a:ea typeface="Arial" charset="0"/>
              <a:cs typeface="Arial" charset="0"/>
            </a:rPr>
            <a:t>дисфункциј</a:t>
          </a:r>
          <a:r>
            <a:rPr lang="hr-HR" sz="16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hr-HR" sz="1600" dirty="0"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dirty="0" err="1">
              <a:latin typeface="Arial" charset="0"/>
              <a:ea typeface="Arial" charset="0"/>
              <a:cs typeface="Arial" charset="0"/>
            </a:rPr>
            <a:t>е</a:t>
          </a:r>
          <a:r>
            <a:rPr lang="ru-RU" sz="1600" dirty="0" err="1">
              <a:latin typeface="Arial" charset="0"/>
              <a:ea typeface="Arial" charset="0"/>
              <a:cs typeface="Arial" charset="0"/>
            </a:rPr>
            <a:t>кспресиј</a:t>
          </a:r>
          <a:r>
            <a:rPr lang="hr-HR" sz="16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6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600" dirty="0" err="1">
              <a:latin typeface="Arial" charset="0"/>
              <a:ea typeface="Arial" charset="0"/>
              <a:cs typeface="Arial" charset="0"/>
            </a:rPr>
            <a:t>ткивног</a:t>
          </a:r>
          <a:r>
            <a:rPr lang="hr-HR" sz="16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600" dirty="0">
              <a:latin typeface="Arial" charset="0"/>
              <a:ea typeface="Arial" charset="0"/>
              <a:cs typeface="Arial" charset="0"/>
            </a:rPr>
            <a:t>фактора</a:t>
          </a:r>
          <a:r>
            <a:rPr lang="hr-HR" sz="1600" dirty="0"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600" dirty="0" err="1">
              <a:latin typeface="Arial" charset="0"/>
              <a:ea typeface="Arial" charset="0"/>
              <a:cs typeface="Arial" charset="0"/>
            </a:rPr>
            <a:t>ктивациј</a:t>
          </a:r>
          <a:r>
            <a:rPr lang="hr-HR" sz="16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6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600" dirty="0" err="1">
              <a:latin typeface="Arial" charset="0"/>
              <a:ea typeface="Arial" charset="0"/>
              <a:cs typeface="Arial" charset="0"/>
            </a:rPr>
            <a:t>коагулације</a:t>
          </a:r>
          <a:r>
            <a:rPr lang="hr-HR" sz="1600" dirty="0"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dirty="0" err="1">
              <a:latin typeface="Arial" charset="0"/>
              <a:ea typeface="Arial" charset="0"/>
              <a:cs typeface="Arial" charset="0"/>
            </a:rPr>
            <a:t>е</a:t>
          </a:r>
          <a:r>
            <a:rPr lang="ru-RU" sz="1600" dirty="0" err="1">
              <a:latin typeface="Arial" charset="0"/>
              <a:ea typeface="Arial" charset="0"/>
              <a:cs typeface="Arial" charset="0"/>
            </a:rPr>
            <a:t>нхибициј</a:t>
          </a:r>
          <a:r>
            <a:rPr lang="hr-HR" sz="16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6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600" dirty="0" err="1">
              <a:latin typeface="Arial" charset="0"/>
              <a:ea typeface="Arial" charset="0"/>
              <a:cs typeface="Arial" charset="0"/>
            </a:rPr>
            <a:t>фибринолизе</a:t>
          </a:r>
          <a:r>
            <a:rPr lang="ru-RU" sz="1600" dirty="0">
              <a:latin typeface="Arial" charset="0"/>
              <a:ea typeface="Arial" charset="0"/>
              <a:cs typeface="Arial" charset="0"/>
            </a:rPr>
            <a:t> и протеина Ц</a:t>
          </a:r>
          <a:endParaRPr lang="en-US" sz="1600" dirty="0"/>
        </a:p>
      </dgm:t>
    </dgm:pt>
    <dgm:pt modelId="{F6AD458C-92A2-9342-9466-694CAF626937}" type="parTrans" cxnId="{34A57D93-AEC8-B94D-8FB9-1DA9BF4197F3}">
      <dgm:prSet/>
      <dgm:spPr/>
      <dgm:t>
        <a:bodyPr/>
        <a:lstStyle/>
        <a:p>
          <a:endParaRPr lang="en-US"/>
        </a:p>
      </dgm:t>
    </dgm:pt>
    <dgm:pt modelId="{7A823BD2-42EE-8141-BD65-27E6C1366D51}" type="sibTrans" cxnId="{34A57D93-AEC8-B94D-8FB9-1DA9BF4197F3}">
      <dgm:prSet/>
      <dgm:spPr/>
      <dgm:t>
        <a:bodyPr/>
        <a:lstStyle/>
        <a:p>
          <a:endParaRPr lang="en-US"/>
        </a:p>
      </dgm:t>
    </dgm:pt>
    <dgm:pt modelId="{C1E9B63D-AF77-D54B-A9A0-49A85BE1C677}">
      <dgm:prSet phldrT="[Text]" custT="1"/>
      <dgm:spPr/>
      <dgm:t>
        <a:bodyPr/>
        <a:lstStyle/>
        <a:p>
          <a:r>
            <a:rPr lang="hr-HR" sz="21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↑ </a:t>
          </a:r>
          <a:r>
            <a:rPr lang="hr-HR" sz="2100" b="1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К</a:t>
          </a:r>
          <a:r>
            <a:rPr lang="ru-RU" sz="2200" b="1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ардиоваскуларн</a:t>
          </a:r>
          <a:r>
            <a:rPr lang="hr-HR" sz="2100" b="1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и</a:t>
          </a:r>
          <a:r>
            <a:rPr lang="ru-RU" sz="21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ru-RU" sz="2100" b="1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ризик</a:t>
          </a:r>
          <a:endParaRPr lang="en-US" sz="2100" b="1" dirty="0">
            <a:solidFill>
              <a:schemeClr val="bg1"/>
            </a:solidFill>
          </a:endParaRPr>
        </a:p>
      </dgm:t>
    </dgm:pt>
    <dgm:pt modelId="{EA8006C2-6A3D-EA48-B5CF-5765D8D165EB}" type="parTrans" cxnId="{B0365991-7E5A-3345-8F50-2A92B870F874}">
      <dgm:prSet/>
      <dgm:spPr/>
      <dgm:t>
        <a:bodyPr/>
        <a:lstStyle/>
        <a:p>
          <a:endParaRPr lang="en-US"/>
        </a:p>
      </dgm:t>
    </dgm:pt>
    <dgm:pt modelId="{3635146D-67AB-154D-AE09-5FEF7BB54FB4}" type="sibTrans" cxnId="{B0365991-7E5A-3345-8F50-2A92B870F874}">
      <dgm:prSet/>
      <dgm:spPr/>
      <dgm:t>
        <a:bodyPr/>
        <a:lstStyle/>
        <a:p>
          <a:endParaRPr lang="en-US"/>
        </a:p>
      </dgm:t>
    </dgm:pt>
    <dgm:pt modelId="{89F0ED48-23BC-7044-BADF-009CD4D6ED9E}">
      <dgm:prSet phldrT="[Text]" custT="1"/>
      <dgm:spPr/>
      <dgm:t>
        <a:bodyPr/>
        <a:lstStyle/>
        <a:p>
          <a:r>
            <a:rPr lang="hr-HR" sz="2200" b="1" u="none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Х</a:t>
          </a:r>
          <a:r>
            <a:rPr lang="ru-RU" sz="2200" b="1" u="none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иперкоагулабилност</a:t>
          </a:r>
          <a:endParaRPr lang="en-US" sz="2200" b="1" u="none" dirty="0">
            <a:solidFill>
              <a:schemeClr val="bg1"/>
            </a:solidFill>
          </a:endParaRPr>
        </a:p>
      </dgm:t>
    </dgm:pt>
    <dgm:pt modelId="{54F3B624-0D71-0142-8A05-7A52E5D5EB72}" type="parTrans" cxnId="{3B0110A6-0B59-A444-8334-FDC316B246F6}">
      <dgm:prSet/>
      <dgm:spPr/>
      <dgm:t>
        <a:bodyPr/>
        <a:lstStyle/>
        <a:p>
          <a:endParaRPr lang="en-US"/>
        </a:p>
      </dgm:t>
    </dgm:pt>
    <dgm:pt modelId="{48EC4906-26AD-5C44-BD4E-4542C15D5C11}" type="sibTrans" cxnId="{3B0110A6-0B59-A444-8334-FDC316B246F6}">
      <dgm:prSet/>
      <dgm:spPr/>
      <dgm:t>
        <a:bodyPr/>
        <a:lstStyle/>
        <a:p>
          <a:endParaRPr lang="en-US"/>
        </a:p>
      </dgm:t>
    </dgm:pt>
    <dgm:pt modelId="{7A474A4E-11FD-0F4C-8C44-5DF21A1ADB33}">
      <dgm:prSet custT="1"/>
      <dgm:spPr/>
      <dgm:t>
        <a:bodyPr anchor="ctr"/>
        <a:lstStyle/>
        <a:p>
          <a:r>
            <a:rPr lang="hr-HR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П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ротромботичк</a:t>
          </a:r>
          <a:r>
            <a:rPr lang="hr-HR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о</a:t>
          </a:r>
          <a:r>
            <a:rPr lang="ru-RU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стања</a:t>
          </a:r>
          <a:r>
            <a:rPr lang="ru-RU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+ 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традиционални</a:t>
          </a:r>
          <a:r>
            <a:rPr lang="ru-RU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фактори</a:t>
          </a:r>
          <a:r>
            <a:rPr lang="ru-RU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ризика</a:t>
          </a:r>
          <a:endParaRPr lang="en-US" sz="1600" dirty="0">
            <a:latin typeface="Arial" charset="0"/>
            <a:ea typeface="Arial" charset="0"/>
            <a:cs typeface="Arial" charset="0"/>
          </a:endParaRPr>
        </a:p>
      </dgm:t>
    </dgm:pt>
    <dgm:pt modelId="{57359F1D-1850-BE47-941F-C009128EBD49}" type="parTrans" cxnId="{6F2BC1AC-69A7-A647-A135-462CB3578861}">
      <dgm:prSet/>
      <dgm:spPr/>
      <dgm:t>
        <a:bodyPr/>
        <a:lstStyle/>
        <a:p>
          <a:endParaRPr lang="en-US"/>
        </a:p>
      </dgm:t>
    </dgm:pt>
    <dgm:pt modelId="{F598AC06-FD13-DD47-BE70-676259A6C770}" type="sibTrans" cxnId="{6F2BC1AC-69A7-A647-A135-462CB3578861}">
      <dgm:prSet/>
      <dgm:spPr/>
      <dgm:t>
        <a:bodyPr/>
        <a:lstStyle/>
        <a:p>
          <a:endParaRPr lang="en-US"/>
        </a:p>
      </dgm:t>
    </dgm:pt>
    <dgm:pt modelId="{21B25BE5-784C-B244-B730-07A0B58B343C}">
      <dgm:prSet phldrT="[Text]" custT="1"/>
      <dgm:spPr/>
      <dgm:t>
        <a:bodyPr anchor="ctr"/>
        <a:lstStyle/>
        <a:p>
          <a:pPr algn="l"/>
          <a:r>
            <a:rPr lang="hr-HR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м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икропартикуле</a:t>
          </a:r>
          <a:r>
            <a:rPr lang="en-US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, </a:t>
          </a:r>
          <a:r>
            <a:rPr lang="en-US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т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ромбоцити</a:t>
          </a:r>
          <a:r>
            <a:rPr lang="hr-HR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н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еутрофили</a:t>
          </a:r>
          <a:r>
            <a:rPr lang="hr-HR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т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ромбин</a:t>
          </a:r>
          <a:r>
            <a:rPr lang="ru-RU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и фибриноген</a:t>
          </a:r>
          <a:r>
            <a:rPr lang="hr-HR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ф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актор</a:t>
          </a:r>
          <a:r>
            <a:rPr lang="ru-RU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en-US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XII, </a:t>
          </a:r>
          <a:r>
            <a:rPr lang="en-US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к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аликреин</a:t>
          </a:r>
          <a:r>
            <a:rPr lang="ru-RU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– </a:t>
          </a:r>
          <a:r>
            <a:rPr lang="ru-RU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кинин</a:t>
          </a:r>
          <a:r>
            <a:rPr lang="ru-RU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систем </a:t>
          </a:r>
          <a:endParaRPr lang="en-US" sz="16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C77338F6-8588-BA48-B375-7346A9125924}" type="parTrans" cxnId="{851B1563-8277-B54F-B4EC-424396FE1436}">
      <dgm:prSet/>
      <dgm:spPr/>
      <dgm:t>
        <a:bodyPr/>
        <a:lstStyle/>
        <a:p>
          <a:endParaRPr lang="en-US"/>
        </a:p>
      </dgm:t>
    </dgm:pt>
    <dgm:pt modelId="{31960385-5C2A-7941-8E98-22774623923E}" type="sibTrans" cxnId="{851B1563-8277-B54F-B4EC-424396FE1436}">
      <dgm:prSet/>
      <dgm:spPr/>
      <dgm:t>
        <a:bodyPr/>
        <a:lstStyle/>
        <a:p>
          <a:endParaRPr lang="en-US"/>
        </a:p>
      </dgm:t>
    </dgm:pt>
    <dgm:pt modelId="{76B32383-1A2D-BB45-8B62-6DB4E9AFDA3B}">
      <dgm:prSet phldrT="[Text]" custT="1"/>
      <dgm:spPr/>
      <dgm:t>
        <a:bodyPr/>
        <a:lstStyle/>
        <a:p>
          <a:r>
            <a:rPr lang="hr-HR" sz="2200" b="1" u="none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Тромбоза</a:t>
          </a:r>
          <a:endParaRPr lang="en-US" sz="2200" b="1" u="none" dirty="0">
            <a:solidFill>
              <a:schemeClr val="bg1"/>
            </a:solidFill>
          </a:endParaRPr>
        </a:p>
      </dgm:t>
    </dgm:pt>
    <dgm:pt modelId="{2BBAA14A-77DE-4841-A6D5-5464D84F7380}" type="parTrans" cxnId="{5A9738D8-1CF6-A347-A240-68479A5721D7}">
      <dgm:prSet/>
      <dgm:spPr/>
      <dgm:t>
        <a:bodyPr/>
        <a:lstStyle/>
        <a:p>
          <a:endParaRPr lang="en-US"/>
        </a:p>
      </dgm:t>
    </dgm:pt>
    <dgm:pt modelId="{F3E30090-C0BF-874E-93D8-7181CF6E11D5}" type="sibTrans" cxnId="{5A9738D8-1CF6-A347-A240-68479A5721D7}">
      <dgm:prSet/>
      <dgm:spPr/>
      <dgm:t>
        <a:bodyPr/>
        <a:lstStyle/>
        <a:p>
          <a:endParaRPr lang="en-US"/>
        </a:p>
      </dgm:t>
    </dgm:pt>
    <dgm:pt modelId="{EAF80395-C0BE-E242-A1E8-6F1E5A5B3AF0}">
      <dgm:prSet custT="1"/>
      <dgm:spPr/>
      <dgm:t>
        <a:bodyPr anchor="ctr"/>
        <a:lstStyle/>
        <a:p>
          <a:r>
            <a:rPr lang="hr-HR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Ерозијa</a:t>
          </a:r>
          <a:r>
            <a:rPr lang="hr-HR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интиме</a:t>
          </a:r>
          <a:r>
            <a:rPr lang="hr-HR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крвог</a:t>
          </a:r>
          <a:r>
            <a:rPr lang="hr-HR" sz="1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суда</a:t>
          </a:r>
          <a:endParaRPr lang="en-US" sz="1600" dirty="0">
            <a:latin typeface="Arial" charset="0"/>
            <a:ea typeface="Arial" charset="0"/>
            <a:cs typeface="Arial" charset="0"/>
          </a:endParaRPr>
        </a:p>
      </dgm:t>
    </dgm:pt>
    <dgm:pt modelId="{7778B4EE-2CAE-AC47-A2FE-2AEB686D3F57}" type="parTrans" cxnId="{D59AF785-A37B-4B48-BDCE-0A0669574F10}">
      <dgm:prSet/>
      <dgm:spPr/>
      <dgm:t>
        <a:bodyPr/>
        <a:lstStyle/>
        <a:p>
          <a:endParaRPr lang="en-US"/>
        </a:p>
      </dgm:t>
    </dgm:pt>
    <dgm:pt modelId="{D4C12861-DD6D-7B49-BC76-94E8823637D7}" type="sibTrans" cxnId="{D59AF785-A37B-4B48-BDCE-0A0669574F10}">
      <dgm:prSet/>
      <dgm:spPr/>
      <dgm:t>
        <a:bodyPr/>
        <a:lstStyle/>
        <a:p>
          <a:endParaRPr lang="en-US"/>
        </a:p>
      </dgm:t>
    </dgm:pt>
    <dgm:pt modelId="{8474F623-678A-AA4E-8C30-896D73F0EAEB}">
      <dgm:prSet phldrT="[Text]" custT="1"/>
      <dgm:spPr/>
      <dgm:t>
        <a:bodyPr/>
        <a:lstStyle/>
        <a:p>
          <a:r>
            <a:rPr lang="en-US" sz="2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∆ </a:t>
          </a:r>
          <a:r>
            <a:rPr lang="en-US" sz="2200" b="1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Хемостазе</a:t>
          </a:r>
          <a:endParaRPr lang="en-US" sz="2200" b="1" dirty="0">
            <a:solidFill>
              <a:schemeClr val="bg1"/>
            </a:solidFill>
            <a:latin typeface="Arial" charset="0"/>
            <a:ea typeface="Arial" charset="0"/>
            <a:cs typeface="Arial" charset="0"/>
          </a:endParaRPr>
        </a:p>
      </dgm:t>
    </dgm:pt>
    <dgm:pt modelId="{3899C1BE-2FA7-0C48-8158-868ABD5935F1}" type="parTrans" cxnId="{419AF098-6FB3-C54F-BDF0-965D30EE4F16}">
      <dgm:prSet/>
      <dgm:spPr/>
      <dgm:t>
        <a:bodyPr/>
        <a:lstStyle/>
        <a:p>
          <a:endParaRPr lang="en-US"/>
        </a:p>
      </dgm:t>
    </dgm:pt>
    <dgm:pt modelId="{E5699BB4-5CAF-154C-81A5-518FB78B1F64}" type="sibTrans" cxnId="{419AF098-6FB3-C54F-BDF0-965D30EE4F16}">
      <dgm:prSet/>
      <dgm:spPr/>
      <dgm:t>
        <a:bodyPr/>
        <a:lstStyle/>
        <a:p>
          <a:endParaRPr lang="en-US"/>
        </a:p>
      </dgm:t>
    </dgm:pt>
    <dgm:pt modelId="{4858E8D9-8C32-7D4F-8D2E-3C5F3E3F33A0}">
      <dgm:prSet custT="1"/>
      <dgm:spPr/>
      <dgm:t>
        <a:bodyPr anchor="ctr"/>
        <a:lstStyle/>
        <a:p>
          <a:r>
            <a:rPr lang="hr-HR" sz="16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↑</a:t>
          </a:r>
          <a:r>
            <a:rPr lang="ru-RU" sz="16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прокоагулансе</a:t>
          </a:r>
          <a:endParaRPr lang="en-US" sz="1600" dirty="0">
            <a:latin typeface="Arial" charset="0"/>
            <a:ea typeface="Arial" charset="0"/>
            <a:cs typeface="Arial" charset="0"/>
          </a:endParaRPr>
        </a:p>
      </dgm:t>
    </dgm:pt>
    <dgm:pt modelId="{7A4F9207-AF6E-1F41-8ECD-6135FB32908F}" type="parTrans" cxnId="{A231FD95-A84A-EC4B-AA2E-30E6550E683B}">
      <dgm:prSet/>
      <dgm:spPr/>
      <dgm:t>
        <a:bodyPr/>
        <a:lstStyle/>
        <a:p>
          <a:endParaRPr lang="en-US"/>
        </a:p>
      </dgm:t>
    </dgm:pt>
    <dgm:pt modelId="{505A1313-4C17-8845-90D8-9764BA9D30C2}" type="sibTrans" cxnId="{A231FD95-A84A-EC4B-AA2E-30E6550E683B}">
      <dgm:prSet/>
      <dgm:spPr/>
      <dgm:t>
        <a:bodyPr/>
        <a:lstStyle/>
        <a:p>
          <a:endParaRPr lang="en-US"/>
        </a:p>
      </dgm:t>
    </dgm:pt>
    <dgm:pt modelId="{6D2183D0-642A-CA48-BDAA-74E31D4C7B4F}">
      <dgm:prSet custT="1"/>
      <dgm:spPr/>
      <dgm:t>
        <a:bodyPr anchor="ctr"/>
        <a:lstStyle/>
        <a:p>
          <a:r>
            <a:rPr lang="hr-HR" sz="16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↓</a:t>
          </a:r>
          <a:r>
            <a:rPr lang="ru-RU" sz="16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антикоагулансе</a:t>
          </a:r>
          <a:endParaRPr lang="en-US" sz="1600" dirty="0">
            <a:latin typeface="Arial" charset="0"/>
            <a:ea typeface="Arial" charset="0"/>
            <a:cs typeface="Arial" charset="0"/>
          </a:endParaRPr>
        </a:p>
      </dgm:t>
    </dgm:pt>
    <dgm:pt modelId="{D5F08F70-18E2-3A4E-BA67-D6311191435E}" type="parTrans" cxnId="{4ED2A9AA-6B37-D84B-9948-00B5D42B52E2}">
      <dgm:prSet/>
      <dgm:spPr/>
      <dgm:t>
        <a:bodyPr/>
        <a:lstStyle/>
        <a:p>
          <a:endParaRPr lang="en-US"/>
        </a:p>
      </dgm:t>
    </dgm:pt>
    <dgm:pt modelId="{12A6168B-7AF1-5142-9BD4-951C4180C690}" type="sibTrans" cxnId="{4ED2A9AA-6B37-D84B-9948-00B5D42B52E2}">
      <dgm:prSet/>
      <dgm:spPr/>
      <dgm:t>
        <a:bodyPr/>
        <a:lstStyle/>
        <a:p>
          <a:endParaRPr lang="en-US"/>
        </a:p>
      </dgm:t>
    </dgm:pt>
    <dgm:pt modelId="{A064CACF-3596-CD40-B6A3-A75FB6F061CA}">
      <dgm:prSet custT="1"/>
      <dgm:spPr/>
      <dgm:t>
        <a:bodyPr anchor="ctr"/>
        <a:lstStyle/>
        <a:p>
          <a:r>
            <a:rPr lang="hr-HR" sz="16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↓</a:t>
          </a:r>
          <a:r>
            <a:rPr lang="ru-RU" sz="16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фибринолизу</a:t>
          </a:r>
          <a:endParaRPr lang="en-US" sz="1600" dirty="0">
            <a:latin typeface="Arial" charset="0"/>
            <a:ea typeface="Arial" charset="0"/>
            <a:cs typeface="Arial" charset="0"/>
          </a:endParaRPr>
        </a:p>
      </dgm:t>
    </dgm:pt>
    <dgm:pt modelId="{560DE424-C8D3-C84D-B903-7A11759D9FBA}" type="parTrans" cxnId="{2914D266-AF59-2645-9DEC-405B875A32BB}">
      <dgm:prSet/>
      <dgm:spPr/>
      <dgm:t>
        <a:bodyPr/>
        <a:lstStyle/>
        <a:p>
          <a:endParaRPr lang="en-US"/>
        </a:p>
      </dgm:t>
    </dgm:pt>
    <dgm:pt modelId="{C2C24B4B-F303-834D-BD3F-2CF0770A3B74}" type="sibTrans" cxnId="{2914D266-AF59-2645-9DEC-405B875A32BB}">
      <dgm:prSet/>
      <dgm:spPr/>
      <dgm:t>
        <a:bodyPr/>
        <a:lstStyle/>
        <a:p>
          <a:endParaRPr lang="en-US"/>
        </a:p>
      </dgm:t>
    </dgm:pt>
    <dgm:pt modelId="{7244F31B-5CA1-8E4E-BD0C-B0A690331CC9}">
      <dgm:prSet custT="1"/>
      <dgm:spPr/>
      <dgm:t>
        <a:bodyPr anchor="ctr"/>
        <a:lstStyle/>
        <a:p>
          <a:r>
            <a:rPr lang="hr-HR" sz="1600" u="none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Експресија</a:t>
          </a:r>
          <a:r>
            <a:rPr lang="hr-HR" sz="1600" u="none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u="none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П-селектина</a:t>
          </a:r>
          <a:r>
            <a:rPr lang="hr-HR" sz="1600" u="none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u="none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на</a:t>
          </a:r>
          <a:r>
            <a:rPr lang="hr-HR" sz="1600" u="none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u="none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мембрани</a:t>
          </a:r>
          <a:r>
            <a:rPr lang="hr-HR" sz="1600" u="none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u="none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тромбоцита</a:t>
          </a:r>
          <a:endParaRPr lang="en-US" sz="1600" dirty="0">
            <a:latin typeface="Arial" charset="0"/>
            <a:ea typeface="Arial" charset="0"/>
            <a:cs typeface="Arial" charset="0"/>
          </a:endParaRPr>
        </a:p>
      </dgm:t>
    </dgm:pt>
    <dgm:pt modelId="{ABDEB01D-7EF4-E542-96E7-F2ED095A40B0}" type="parTrans" cxnId="{ACB104DE-52B4-4845-A4DF-384A81CB6C02}">
      <dgm:prSet/>
      <dgm:spPr/>
      <dgm:t>
        <a:bodyPr/>
        <a:lstStyle/>
        <a:p>
          <a:endParaRPr lang="en-US"/>
        </a:p>
      </dgm:t>
    </dgm:pt>
    <dgm:pt modelId="{D67E9A15-69F2-F041-8988-2D4F915600A4}" type="sibTrans" cxnId="{ACB104DE-52B4-4845-A4DF-384A81CB6C02}">
      <dgm:prSet/>
      <dgm:spPr/>
      <dgm:t>
        <a:bodyPr/>
        <a:lstStyle/>
        <a:p>
          <a:endParaRPr lang="en-US"/>
        </a:p>
      </dgm:t>
    </dgm:pt>
    <dgm:pt modelId="{9FE1D860-1DB9-2349-92BC-795F63BB173E}" type="pres">
      <dgm:prSet presAssocID="{359A3881-7B7A-CF45-A127-0162DF28C59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A93390E-FD59-F546-B920-D1AF77A87E4D}" type="pres">
      <dgm:prSet presAssocID="{75AB1558-6D71-3347-90F8-93600938B2EB}" presName="linNode" presStyleCnt="0"/>
      <dgm:spPr/>
    </dgm:pt>
    <dgm:pt modelId="{CBCF9F98-8FDF-D64B-8901-821DFE85DDAA}" type="pres">
      <dgm:prSet presAssocID="{75AB1558-6D71-3347-90F8-93600938B2EB}" presName="parentShp" presStyleLbl="node1" presStyleIdx="0" presStyleCnt="5" custScaleX="98199" custScaleY="101041" custRadScaleRad="104383" custRadScaleInc="-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DFBFE5-CCE0-6A4B-B817-6E55CE06F285}" type="pres">
      <dgm:prSet presAssocID="{75AB1558-6D71-3347-90F8-93600938B2EB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8E8570-E155-2A4B-8660-60311F1E44D7}" type="pres">
      <dgm:prSet presAssocID="{1B58D352-381D-584E-A6DC-55C59FEF8E69}" presName="spacing" presStyleCnt="0"/>
      <dgm:spPr/>
    </dgm:pt>
    <dgm:pt modelId="{D3AEEF0D-EA02-214E-AC4B-4C4931A47E16}" type="pres">
      <dgm:prSet presAssocID="{8474F623-678A-AA4E-8C30-896D73F0EAEB}" presName="linNode" presStyleCnt="0"/>
      <dgm:spPr/>
    </dgm:pt>
    <dgm:pt modelId="{84B631EA-0310-3246-BE17-76C421A4C8D5}" type="pres">
      <dgm:prSet presAssocID="{8474F623-678A-AA4E-8C30-896D73F0EAEB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4DFBF7-E08E-484A-9412-2119BFBEA671}" type="pres">
      <dgm:prSet presAssocID="{8474F623-678A-AA4E-8C30-896D73F0EAEB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46C62E-9746-FB4F-8ED6-A0EA751B1400}" type="pres">
      <dgm:prSet presAssocID="{E5699BB4-5CAF-154C-81A5-518FB78B1F64}" presName="spacing" presStyleCnt="0"/>
      <dgm:spPr/>
    </dgm:pt>
    <dgm:pt modelId="{0E783037-163A-DE43-B8A2-E6E2084514CF}" type="pres">
      <dgm:prSet presAssocID="{89F0ED48-23BC-7044-BADF-009CD4D6ED9E}" presName="linNode" presStyleCnt="0"/>
      <dgm:spPr/>
    </dgm:pt>
    <dgm:pt modelId="{D0D7447D-570B-8A47-8844-12BD95198CA6}" type="pres">
      <dgm:prSet presAssocID="{89F0ED48-23BC-7044-BADF-009CD4D6ED9E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BE201F-3925-F14C-AF79-6E80A094333C}" type="pres">
      <dgm:prSet presAssocID="{89F0ED48-23BC-7044-BADF-009CD4D6ED9E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D7B0D9-D5CC-E848-BDB1-C290EBACA1EE}" type="pres">
      <dgm:prSet presAssocID="{48EC4906-26AD-5C44-BD4E-4542C15D5C11}" presName="spacing" presStyleCnt="0"/>
      <dgm:spPr/>
    </dgm:pt>
    <dgm:pt modelId="{A3378D95-553A-0346-87D1-24C275D91E94}" type="pres">
      <dgm:prSet presAssocID="{76B32383-1A2D-BB45-8B62-6DB4E9AFDA3B}" presName="linNode" presStyleCnt="0"/>
      <dgm:spPr/>
    </dgm:pt>
    <dgm:pt modelId="{DC0957A9-6D1C-324D-B3B1-036B07A53247}" type="pres">
      <dgm:prSet presAssocID="{76B32383-1A2D-BB45-8B62-6DB4E9AFDA3B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66BDD2-B886-4145-897F-9A83B1685395}" type="pres">
      <dgm:prSet presAssocID="{76B32383-1A2D-BB45-8B62-6DB4E9AFDA3B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DD1D87-9026-3B4C-B199-B29B59DECD92}" type="pres">
      <dgm:prSet presAssocID="{F3E30090-C0BF-874E-93D8-7181CF6E11D5}" presName="spacing" presStyleCnt="0"/>
      <dgm:spPr/>
    </dgm:pt>
    <dgm:pt modelId="{A938B8C6-E18D-654D-A46F-4BB8983AE923}" type="pres">
      <dgm:prSet presAssocID="{C1E9B63D-AF77-D54B-A9A0-49A85BE1C677}" presName="linNode" presStyleCnt="0"/>
      <dgm:spPr/>
    </dgm:pt>
    <dgm:pt modelId="{BC964D83-DB3A-FD41-99E2-BCC13D9A95AD}" type="pres">
      <dgm:prSet presAssocID="{C1E9B63D-AF77-D54B-A9A0-49A85BE1C677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7AC931-8984-224D-9F28-6D14B7CE3ED2}" type="pres">
      <dgm:prSet presAssocID="{C1E9B63D-AF77-D54B-A9A0-49A85BE1C677}" presName="childShp" presStyleLbl="bgAccFollowNode1" presStyleIdx="4" presStyleCnt="5" custLinFactNeighborX="1500" custLinFactNeighborY="420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1B1563-8277-B54F-B4EC-424396FE1436}" srcId="{89F0ED48-23BC-7044-BADF-009CD4D6ED9E}" destId="{21B25BE5-784C-B244-B730-07A0B58B343C}" srcOrd="0" destOrd="0" parTransId="{C77338F6-8588-BA48-B375-7346A9125924}" sibTransId="{31960385-5C2A-7941-8E98-22774623923E}"/>
    <dgm:cxn modelId="{A231FD95-A84A-EC4B-AA2E-30E6550E683B}" srcId="{8474F623-678A-AA4E-8C30-896D73F0EAEB}" destId="{4858E8D9-8C32-7D4F-8D2E-3C5F3E3F33A0}" srcOrd="0" destOrd="0" parTransId="{7A4F9207-AF6E-1F41-8ECD-6135FB32908F}" sibTransId="{505A1313-4C17-8845-90D8-9764BA9D30C2}"/>
    <dgm:cxn modelId="{4ED2A9AA-6B37-D84B-9948-00B5D42B52E2}" srcId="{8474F623-678A-AA4E-8C30-896D73F0EAEB}" destId="{6D2183D0-642A-CA48-BDAA-74E31D4C7B4F}" srcOrd="1" destOrd="0" parTransId="{D5F08F70-18E2-3A4E-BA67-D6311191435E}" sibTransId="{12A6168B-7AF1-5142-9BD4-951C4180C690}"/>
    <dgm:cxn modelId="{506379BF-8AB9-F148-BB0A-9E04DE36E7A4}" type="presOf" srcId="{89F0ED48-23BC-7044-BADF-009CD4D6ED9E}" destId="{D0D7447D-570B-8A47-8844-12BD95198CA6}" srcOrd="0" destOrd="0" presId="urn:microsoft.com/office/officeart/2005/8/layout/vList6"/>
    <dgm:cxn modelId="{3B0110A6-0B59-A444-8334-FDC316B246F6}" srcId="{359A3881-7B7A-CF45-A127-0162DF28C59A}" destId="{89F0ED48-23BC-7044-BADF-009CD4D6ED9E}" srcOrd="2" destOrd="0" parTransId="{54F3B624-0D71-0142-8A05-7A52E5D5EB72}" sibTransId="{48EC4906-26AD-5C44-BD4E-4542C15D5C11}"/>
    <dgm:cxn modelId="{34A57D93-AEC8-B94D-8FB9-1DA9BF4197F3}" srcId="{75AB1558-6D71-3347-90F8-93600938B2EB}" destId="{0ED2C20E-5329-0C48-98CC-7FFA6AF2E535}" srcOrd="0" destOrd="0" parTransId="{F6AD458C-92A2-9342-9466-694CAF626937}" sibTransId="{7A823BD2-42EE-8141-BD65-27E6C1366D51}"/>
    <dgm:cxn modelId="{D59AF785-A37B-4B48-BDCE-0A0669574F10}" srcId="{76B32383-1A2D-BB45-8B62-6DB4E9AFDA3B}" destId="{EAF80395-C0BE-E242-A1E8-6F1E5A5B3AF0}" srcOrd="0" destOrd="0" parTransId="{7778B4EE-2CAE-AC47-A2FE-2AEB686D3F57}" sibTransId="{D4C12861-DD6D-7B49-BC76-94E8823637D7}"/>
    <dgm:cxn modelId="{CA31148E-BFEE-6F40-88A1-1E34336E4634}" type="presOf" srcId="{C1E9B63D-AF77-D54B-A9A0-49A85BE1C677}" destId="{BC964D83-DB3A-FD41-99E2-BCC13D9A95AD}" srcOrd="0" destOrd="0" presId="urn:microsoft.com/office/officeart/2005/8/layout/vList6"/>
    <dgm:cxn modelId="{26ADE0F7-9BF2-EE4A-A214-CD81AC0F5F32}" type="presOf" srcId="{8474F623-678A-AA4E-8C30-896D73F0EAEB}" destId="{84B631EA-0310-3246-BE17-76C421A4C8D5}" srcOrd="0" destOrd="0" presId="urn:microsoft.com/office/officeart/2005/8/layout/vList6"/>
    <dgm:cxn modelId="{6F2BC1AC-69A7-A647-A135-462CB3578861}" srcId="{C1E9B63D-AF77-D54B-A9A0-49A85BE1C677}" destId="{7A474A4E-11FD-0F4C-8C44-5DF21A1ADB33}" srcOrd="0" destOrd="0" parTransId="{57359F1D-1850-BE47-941F-C009128EBD49}" sibTransId="{F598AC06-FD13-DD47-BE70-676259A6C770}"/>
    <dgm:cxn modelId="{1ACF9322-0BED-8449-9FAB-F752F4F81B18}" type="presOf" srcId="{359A3881-7B7A-CF45-A127-0162DF28C59A}" destId="{9FE1D860-1DB9-2349-92BC-795F63BB173E}" srcOrd="0" destOrd="0" presId="urn:microsoft.com/office/officeart/2005/8/layout/vList6"/>
    <dgm:cxn modelId="{3DB143BD-9774-5641-BA63-3D7B6AF60704}" type="presOf" srcId="{7A474A4E-11FD-0F4C-8C44-5DF21A1ADB33}" destId="{787AC931-8984-224D-9F28-6D14B7CE3ED2}" srcOrd="0" destOrd="0" presId="urn:microsoft.com/office/officeart/2005/8/layout/vList6"/>
    <dgm:cxn modelId="{2DF1627E-757B-564E-829F-C608C2B3C015}" type="presOf" srcId="{0ED2C20E-5329-0C48-98CC-7FFA6AF2E535}" destId="{4BDFBFE5-CCE0-6A4B-B817-6E55CE06F285}" srcOrd="0" destOrd="0" presId="urn:microsoft.com/office/officeart/2005/8/layout/vList6"/>
    <dgm:cxn modelId="{ACB104DE-52B4-4845-A4DF-384A81CB6C02}" srcId="{76B32383-1A2D-BB45-8B62-6DB4E9AFDA3B}" destId="{7244F31B-5CA1-8E4E-BD0C-B0A690331CC9}" srcOrd="1" destOrd="0" parTransId="{ABDEB01D-7EF4-E542-96E7-F2ED095A40B0}" sibTransId="{D67E9A15-69F2-F041-8988-2D4F915600A4}"/>
    <dgm:cxn modelId="{96043264-88A7-7E43-A29B-C429F87412B6}" srcId="{359A3881-7B7A-CF45-A127-0162DF28C59A}" destId="{75AB1558-6D71-3347-90F8-93600938B2EB}" srcOrd="0" destOrd="0" parTransId="{8F4AACF6-84CB-0A4C-8EBD-91BE5718147C}" sibTransId="{1B58D352-381D-584E-A6DC-55C59FEF8E69}"/>
    <dgm:cxn modelId="{EC66055B-00E3-0546-A790-AFE6EF03BD24}" type="presOf" srcId="{EAF80395-C0BE-E242-A1E8-6F1E5A5B3AF0}" destId="{CF66BDD2-B886-4145-897F-9A83B1685395}" srcOrd="0" destOrd="0" presId="urn:microsoft.com/office/officeart/2005/8/layout/vList6"/>
    <dgm:cxn modelId="{B0365991-7E5A-3345-8F50-2A92B870F874}" srcId="{359A3881-7B7A-CF45-A127-0162DF28C59A}" destId="{C1E9B63D-AF77-D54B-A9A0-49A85BE1C677}" srcOrd="4" destOrd="0" parTransId="{EA8006C2-6A3D-EA48-B5CF-5765D8D165EB}" sibTransId="{3635146D-67AB-154D-AE09-5FEF7BB54FB4}"/>
    <dgm:cxn modelId="{419AF098-6FB3-C54F-BDF0-965D30EE4F16}" srcId="{359A3881-7B7A-CF45-A127-0162DF28C59A}" destId="{8474F623-678A-AA4E-8C30-896D73F0EAEB}" srcOrd="1" destOrd="0" parTransId="{3899C1BE-2FA7-0C48-8158-868ABD5935F1}" sibTransId="{E5699BB4-5CAF-154C-81A5-518FB78B1F64}"/>
    <dgm:cxn modelId="{300FF6C6-5CFA-6C43-B57A-3F8193BC0BDD}" type="presOf" srcId="{75AB1558-6D71-3347-90F8-93600938B2EB}" destId="{CBCF9F98-8FDF-D64B-8901-821DFE85DDAA}" srcOrd="0" destOrd="0" presId="urn:microsoft.com/office/officeart/2005/8/layout/vList6"/>
    <dgm:cxn modelId="{C1A22CED-CF23-CD4E-AFB3-AB646A389AAA}" type="presOf" srcId="{7244F31B-5CA1-8E4E-BD0C-B0A690331CC9}" destId="{CF66BDD2-B886-4145-897F-9A83B1685395}" srcOrd="0" destOrd="1" presId="urn:microsoft.com/office/officeart/2005/8/layout/vList6"/>
    <dgm:cxn modelId="{72F88989-C796-A148-B5E5-F42BAADE36DF}" type="presOf" srcId="{6D2183D0-642A-CA48-BDAA-74E31D4C7B4F}" destId="{6A4DFBF7-E08E-484A-9412-2119BFBEA671}" srcOrd="0" destOrd="1" presId="urn:microsoft.com/office/officeart/2005/8/layout/vList6"/>
    <dgm:cxn modelId="{3E992E30-D0D5-F449-9A7D-4383818BE78A}" type="presOf" srcId="{76B32383-1A2D-BB45-8B62-6DB4E9AFDA3B}" destId="{DC0957A9-6D1C-324D-B3B1-036B07A53247}" srcOrd="0" destOrd="0" presId="urn:microsoft.com/office/officeart/2005/8/layout/vList6"/>
    <dgm:cxn modelId="{FDDCF4C8-9AA8-0048-8F7C-0D13039B9D4E}" type="presOf" srcId="{A064CACF-3596-CD40-B6A3-A75FB6F061CA}" destId="{6A4DFBF7-E08E-484A-9412-2119BFBEA671}" srcOrd="0" destOrd="2" presId="urn:microsoft.com/office/officeart/2005/8/layout/vList6"/>
    <dgm:cxn modelId="{5A9738D8-1CF6-A347-A240-68479A5721D7}" srcId="{359A3881-7B7A-CF45-A127-0162DF28C59A}" destId="{76B32383-1A2D-BB45-8B62-6DB4E9AFDA3B}" srcOrd="3" destOrd="0" parTransId="{2BBAA14A-77DE-4841-A6D5-5464D84F7380}" sibTransId="{F3E30090-C0BF-874E-93D8-7181CF6E11D5}"/>
    <dgm:cxn modelId="{BE4EA9A0-D2A8-C64B-B47E-B2E2129AE9D8}" type="presOf" srcId="{21B25BE5-784C-B244-B730-07A0B58B343C}" destId="{22BE201F-3925-F14C-AF79-6E80A094333C}" srcOrd="0" destOrd="0" presId="urn:microsoft.com/office/officeart/2005/8/layout/vList6"/>
    <dgm:cxn modelId="{B94ED5A7-CB24-1A41-9F6B-A1CB165FE20F}" type="presOf" srcId="{4858E8D9-8C32-7D4F-8D2E-3C5F3E3F33A0}" destId="{6A4DFBF7-E08E-484A-9412-2119BFBEA671}" srcOrd="0" destOrd="0" presId="urn:microsoft.com/office/officeart/2005/8/layout/vList6"/>
    <dgm:cxn modelId="{2914D266-AF59-2645-9DEC-405B875A32BB}" srcId="{8474F623-678A-AA4E-8C30-896D73F0EAEB}" destId="{A064CACF-3596-CD40-B6A3-A75FB6F061CA}" srcOrd="2" destOrd="0" parTransId="{560DE424-C8D3-C84D-B903-7A11759D9FBA}" sibTransId="{C2C24B4B-F303-834D-BD3F-2CF0770A3B74}"/>
    <dgm:cxn modelId="{A60DDE42-6325-034A-AC46-C6C7461C44AC}" type="presParOf" srcId="{9FE1D860-1DB9-2349-92BC-795F63BB173E}" destId="{3A93390E-FD59-F546-B920-D1AF77A87E4D}" srcOrd="0" destOrd="0" presId="urn:microsoft.com/office/officeart/2005/8/layout/vList6"/>
    <dgm:cxn modelId="{11FDB6D7-B3DA-7A40-AF4E-75B3EA20111B}" type="presParOf" srcId="{3A93390E-FD59-F546-B920-D1AF77A87E4D}" destId="{CBCF9F98-8FDF-D64B-8901-821DFE85DDAA}" srcOrd="0" destOrd="0" presId="urn:microsoft.com/office/officeart/2005/8/layout/vList6"/>
    <dgm:cxn modelId="{AD61BA4E-286C-3142-8CFC-7D2149CE9AC4}" type="presParOf" srcId="{3A93390E-FD59-F546-B920-D1AF77A87E4D}" destId="{4BDFBFE5-CCE0-6A4B-B817-6E55CE06F285}" srcOrd="1" destOrd="0" presId="urn:microsoft.com/office/officeart/2005/8/layout/vList6"/>
    <dgm:cxn modelId="{C5C0BB06-70F8-9848-9957-9DAB8F85D1D6}" type="presParOf" srcId="{9FE1D860-1DB9-2349-92BC-795F63BB173E}" destId="{C88E8570-E155-2A4B-8660-60311F1E44D7}" srcOrd="1" destOrd="0" presId="urn:microsoft.com/office/officeart/2005/8/layout/vList6"/>
    <dgm:cxn modelId="{5E63AF4C-7985-8143-A0B5-5C04C6796900}" type="presParOf" srcId="{9FE1D860-1DB9-2349-92BC-795F63BB173E}" destId="{D3AEEF0D-EA02-214E-AC4B-4C4931A47E16}" srcOrd="2" destOrd="0" presId="urn:microsoft.com/office/officeart/2005/8/layout/vList6"/>
    <dgm:cxn modelId="{79A3CD3B-9FA4-2740-8D88-E39FBDA2603D}" type="presParOf" srcId="{D3AEEF0D-EA02-214E-AC4B-4C4931A47E16}" destId="{84B631EA-0310-3246-BE17-76C421A4C8D5}" srcOrd="0" destOrd="0" presId="urn:microsoft.com/office/officeart/2005/8/layout/vList6"/>
    <dgm:cxn modelId="{2EC084DD-3D6E-A645-8584-EA76BFC39DF5}" type="presParOf" srcId="{D3AEEF0D-EA02-214E-AC4B-4C4931A47E16}" destId="{6A4DFBF7-E08E-484A-9412-2119BFBEA671}" srcOrd="1" destOrd="0" presId="urn:microsoft.com/office/officeart/2005/8/layout/vList6"/>
    <dgm:cxn modelId="{28FD671C-4B37-E748-BBBD-45996C638CB0}" type="presParOf" srcId="{9FE1D860-1DB9-2349-92BC-795F63BB173E}" destId="{B946C62E-9746-FB4F-8ED6-A0EA751B1400}" srcOrd="3" destOrd="0" presId="urn:microsoft.com/office/officeart/2005/8/layout/vList6"/>
    <dgm:cxn modelId="{8EE3E9EA-FCDB-9A41-8E5C-BCE3DD5C1034}" type="presParOf" srcId="{9FE1D860-1DB9-2349-92BC-795F63BB173E}" destId="{0E783037-163A-DE43-B8A2-E6E2084514CF}" srcOrd="4" destOrd="0" presId="urn:microsoft.com/office/officeart/2005/8/layout/vList6"/>
    <dgm:cxn modelId="{A36DD1F3-13DC-644B-B6CD-C530D7868FBC}" type="presParOf" srcId="{0E783037-163A-DE43-B8A2-E6E2084514CF}" destId="{D0D7447D-570B-8A47-8844-12BD95198CA6}" srcOrd="0" destOrd="0" presId="urn:microsoft.com/office/officeart/2005/8/layout/vList6"/>
    <dgm:cxn modelId="{CE627076-746C-384B-9ECE-11C0C2BDE735}" type="presParOf" srcId="{0E783037-163A-DE43-B8A2-E6E2084514CF}" destId="{22BE201F-3925-F14C-AF79-6E80A094333C}" srcOrd="1" destOrd="0" presId="urn:microsoft.com/office/officeart/2005/8/layout/vList6"/>
    <dgm:cxn modelId="{CED83FDA-6914-7A4D-9425-8CF72BA8BFDB}" type="presParOf" srcId="{9FE1D860-1DB9-2349-92BC-795F63BB173E}" destId="{A0D7B0D9-D5CC-E848-BDB1-C290EBACA1EE}" srcOrd="5" destOrd="0" presId="urn:microsoft.com/office/officeart/2005/8/layout/vList6"/>
    <dgm:cxn modelId="{E1FBADD8-5AD6-2F4D-BA0A-91DDAB52D837}" type="presParOf" srcId="{9FE1D860-1DB9-2349-92BC-795F63BB173E}" destId="{A3378D95-553A-0346-87D1-24C275D91E94}" srcOrd="6" destOrd="0" presId="urn:microsoft.com/office/officeart/2005/8/layout/vList6"/>
    <dgm:cxn modelId="{98D0BCF4-3FBC-1B43-9390-67C700849862}" type="presParOf" srcId="{A3378D95-553A-0346-87D1-24C275D91E94}" destId="{DC0957A9-6D1C-324D-B3B1-036B07A53247}" srcOrd="0" destOrd="0" presId="urn:microsoft.com/office/officeart/2005/8/layout/vList6"/>
    <dgm:cxn modelId="{C9D0A0EF-B6FC-1E41-A1E5-54B44255606C}" type="presParOf" srcId="{A3378D95-553A-0346-87D1-24C275D91E94}" destId="{CF66BDD2-B886-4145-897F-9A83B1685395}" srcOrd="1" destOrd="0" presId="urn:microsoft.com/office/officeart/2005/8/layout/vList6"/>
    <dgm:cxn modelId="{83D50E35-70FB-504F-A9AE-80A77C109968}" type="presParOf" srcId="{9FE1D860-1DB9-2349-92BC-795F63BB173E}" destId="{2EDD1D87-9026-3B4C-B199-B29B59DECD92}" srcOrd="7" destOrd="0" presId="urn:microsoft.com/office/officeart/2005/8/layout/vList6"/>
    <dgm:cxn modelId="{A43530FA-C4E3-B441-A44B-0D5B0CB552BE}" type="presParOf" srcId="{9FE1D860-1DB9-2349-92BC-795F63BB173E}" destId="{A938B8C6-E18D-654D-A46F-4BB8983AE923}" srcOrd="8" destOrd="0" presId="urn:microsoft.com/office/officeart/2005/8/layout/vList6"/>
    <dgm:cxn modelId="{187F990A-3CD9-C147-9B4F-55EE7A13584D}" type="presParOf" srcId="{A938B8C6-E18D-654D-A46F-4BB8983AE923}" destId="{BC964D83-DB3A-FD41-99E2-BCC13D9A95AD}" srcOrd="0" destOrd="0" presId="urn:microsoft.com/office/officeart/2005/8/layout/vList6"/>
    <dgm:cxn modelId="{36B1238F-4246-A64B-A637-0ED88443589F}" type="presParOf" srcId="{A938B8C6-E18D-654D-A46F-4BB8983AE923}" destId="{787AC931-8984-224D-9F28-6D14B7CE3ED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CAEAD-57C2-C542-84D0-D637C3A6E7E8}">
      <dsp:nvSpPr>
        <dsp:cNvPr id="0" name=""/>
        <dsp:cNvSpPr/>
      </dsp:nvSpPr>
      <dsp:spPr>
        <a:xfrm>
          <a:off x="0" y="420301"/>
          <a:ext cx="81280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FC19C1-7BF5-0A46-A54C-59889C29CD03}">
      <dsp:nvSpPr>
        <dsp:cNvPr id="0" name=""/>
        <dsp:cNvSpPr/>
      </dsp:nvSpPr>
      <dsp:spPr>
        <a:xfrm>
          <a:off x="406400" y="93134"/>
          <a:ext cx="7271991" cy="563326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" charset="0"/>
              <a:ea typeface="Arial" charset="0"/>
              <a:cs typeface="Arial" charset="0"/>
            </a:rPr>
            <a:t>↑ </a:t>
          </a:r>
          <a:r>
            <a:rPr lang="en-US" sz="1800" kern="1200" dirty="0" err="1">
              <a:latin typeface="Arial" charset="0"/>
              <a:ea typeface="Arial" charset="0"/>
              <a:cs typeface="Arial" charset="0"/>
            </a:rPr>
            <a:t>р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изик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од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кардиоваскуларних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болести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скоро 50%</a:t>
          </a:r>
          <a:endParaRPr lang="en-US" sz="1800" kern="1200" dirty="0"/>
        </a:p>
      </dsp:txBody>
      <dsp:txXfrm>
        <a:off x="433899" y="120633"/>
        <a:ext cx="7216993" cy="508328"/>
      </dsp:txXfrm>
    </dsp:sp>
    <dsp:sp modelId="{F896E7C7-A7F0-3946-9EA8-EC7EACCB9FDE}">
      <dsp:nvSpPr>
        <dsp:cNvPr id="0" name=""/>
        <dsp:cNvSpPr/>
      </dsp:nvSpPr>
      <dsp:spPr>
        <a:xfrm>
          <a:off x="0" y="1267367"/>
          <a:ext cx="81280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3DC6FB-1C6D-5348-BBB1-4CC3E69E100A}">
      <dsp:nvSpPr>
        <dsp:cNvPr id="0" name=""/>
        <dsp:cNvSpPr/>
      </dsp:nvSpPr>
      <dsp:spPr>
        <a:xfrm>
          <a:off x="406400" y="909901"/>
          <a:ext cx="7271991" cy="593625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" charset="0"/>
              <a:ea typeface="Arial" charset="0"/>
              <a:cs typeface="Arial" charset="0"/>
            </a:rPr>
            <a:t>↑ </a:t>
          </a:r>
          <a:r>
            <a:rPr lang="en-US" sz="1800" kern="1200" dirty="0" err="1">
              <a:latin typeface="Arial" charset="0"/>
              <a:ea typeface="Arial" charset="0"/>
              <a:cs typeface="Arial" charset="0"/>
            </a:rPr>
            <a:t>преваленца</a:t>
          </a:r>
          <a:r>
            <a:rPr lang="en-US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кардиоваскуларних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болести</a:t>
          </a:r>
          <a:endParaRPr lang="en-US" sz="1800" kern="1200" dirty="0"/>
        </a:p>
      </dsp:txBody>
      <dsp:txXfrm>
        <a:off x="435378" y="938879"/>
        <a:ext cx="7214035" cy="535669"/>
      </dsp:txXfrm>
    </dsp:sp>
    <dsp:sp modelId="{457FD4BF-B912-5348-9F19-382B5B26919C}">
      <dsp:nvSpPr>
        <dsp:cNvPr id="0" name=""/>
        <dsp:cNvSpPr/>
      </dsp:nvSpPr>
      <dsp:spPr>
        <a:xfrm>
          <a:off x="0" y="2748286"/>
          <a:ext cx="81280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CE3392-6630-964F-BE3F-766A7777C609}">
      <dsp:nvSpPr>
        <dsp:cNvPr id="0" name=""/>
        <dsp:cNvSpPr/>
      </dsp:nvSpPr>
      <dsp:spPr>
        <a:xfrm>
          <a:off x="406400" y="1756967"/>
          <a:ext cx="7271991" cy="1227479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" charset="0"/>
              <a:ea typeface="Arial" charset="0"/>
              <a:cs typeface="Arial" charset="0"/>
            </a:rPr>
            <a:t>↑ 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1,5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пута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1800" kern="1200" dirty="0" err="1">
              <a:latin typeface="Arial" charset="0"/>
              <a:ea typeface="Arial" charset="0"/>
              <a:cs typeface="Arial" charset="0"/>
            </a:rPr>
            <a:t>р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изик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од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смрти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услед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кардиоваскуларних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поремећаја</a:t>
          </a:r>
          <a:r>
            <a:rPr lang="hr-HR" sz="1800" kern="1200" dirty="0">
              <a:latin typeface="Arial" charset="0"/>
              <a:ea typeface="Arial" charset="0"/>
              <a:cs typeface="Arial" charset="0"/>
            </a:rPr>
            <a:t> (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акутни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инфаркт миокарда,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цереброваскуларн</a:t>
          </a:r>
          <a:r>
            <a:rPr lang="hr-HR" sz="1800" kern="1200" dirty="0" err="1">
              <a:latin typeface="Arial" charset="0"/>
              <a:ea typeface="Arial" charset="0"/>
              <a:cs typeface="Arial" charset="0"/>
            </a:rPr>
            <a:t>и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инсулт</a:t>
          </a:r>
          <a:r>
            <a:rPr lang="hr-HR" sz="1800" kern="1200" dirty="0" err="1">
              <a:latin typeface="Arial" charset="0"/>
              <a:ea typeface="Arial" charset="0"/>
              <a:cs typeface="Arial" charset="0"/>
            </a:rPr>
            <a:t>и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и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конгестивн</a:t>
          </a:r>
          <a:r>
            <a:rPr lang="hr-HR" sz="1800" kern="12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срчан</a:t>
          </a:r>
          <a:r>
            <a:rPr lang="hr-HR" sz="1800" kern="12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инсуфицијенциј</a:t>
          </a:r>
          <a:r>
            <a:rPr lang="hr-HR" sz="1800" kern="12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hr-HR" sz="1800" kern="1200" dirty="0">
              <a:latin typeface="Arial" charset="0"/>
              <a:ea typeface="Arial" charset="0"/>
              <a:cs typeface="Arial" charset="0"/>
            </a:rPr>
            <a:t>)</a:t>
          </a:r>
          <a:endParaRPr lang="en-US" sz="1800" kern="1200" dirty="0"/>
        </a:p>
      </dsp:txBody>
      <dsp:txXfrm>
        <a:off x="466321" y="1816888"/>
        <a:ext cx="7152149" cy="1107637"/>
      </dsp:txXfrm>
    </dsp:sp>
    <dsp:sp modelId="{2E71E756-E415-6549-9CF1-AA699985D0CB}">
      <dsp:nvSpPr>
        <dsp:cNvPr id="0" name=""/>
        <dsp:cNvSpPr/>
      </dsp:nvSpPr>
      <dsp:spPr>
        <a:xfrm>
          <a:off x="0" y="4062571"/>
          <a:ext cx="81280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055A31-751F-AB40-8286-6F404F401EA4}">
      <dsp:nvSpPr>
        <dsp:cNvPr id="0" name=""/>
        <dsp:cNvSpPr/>
      </dsp:nvSpPr>
      <dsp:spPr>
        <a:xfrm>
          <a:off x="406400" y="3237886"/>
          <a:ext cx="7271991" cy="1060844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Заједно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са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секундарним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оштећењем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зглобова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као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и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прогресивним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инвалидитетом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,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ризик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од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кардиоваскуларних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болести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представља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главни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узрок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морталитета</a:t>
          </a:r>
          <a:endParaRPr lang="hr-HR" sz="1800" kern="1200" dirty="0">
            <a:latin typeface="Arial" charset="0"/>
            <a:ea typeface="Arial" charset="0"/>
            <a:cs typeface="Arial" charset="0"/>
          </a:endParaRPr>
        </a:p>
      </dsp:txBody>
      <dsp:txXfrm>
        <a:off x="458186" y="3289672"/>
        <a:ext cx="7168419" cy="957272"/>
      </dsp:txXfrm>
    </dsp:sp>
    <dsp:sp modelId="{C6882A1C-D8FE-2349-B1C1-3F140E78895C}">
      <dsp:nvSpPr>
        <dsp:cNvPr id="0" name=""/>
        <dsp:cNvSpPr/>
      </dsp:nvSpPr>
      <dsp:spPr>
        <a:xfrm>
          <a:off x="0" y="5158522"/>
          <a:ext cx="81280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1AB97E-B0F0-474A-8AFF-2231FF567DFE}">
      <dsp:nvSpPr>
        <dsp:cNvPr id="0" name=""/>
        <dsp:cNvSpPr/>
      </dsp:nvSpPr>
      <dsp:spPr>
        <a:xfrm>
          <a:off x="406400" y="4552171"/>
          <a:ext cx="7271991" cy="842510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" charset="0"/>
              <a:ea typeface="Arial" charset="0"/>
              <a:cs typeface="Arial" charset="0"/>
            </a:rPr>
            <a:t>↑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ризик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за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настанак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венског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и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артеријског</a:t>
          </a:r>
          <a:r>
            <a:rPr lang="ru-RU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тромбоемолизма</a:t>
          </a:r>
          <a:r>
            <a:rPr lang="hr-HR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1800" kern="1200" dirty="0" err="1">
              <a:latin typeface="Arial" charset="0"/>
              <a:ea typeface="Arial" charset="0"/>
              <a:cs typeface="Arial" charset="0"/>
            </a:rPr>
            <a:t>услед</a:t>
          </a:r>
          <a:r>
            <a:rPr lang="hr-HR" sz="18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1800" kern="1200" dirty="0" err="1">
              <a:latin typeface="Arial" charset="0"/>
              <a:ea typeface="Arial" charset="0"/>
              <a:cs typeface="Arial" charset="0"/>
            </a:rPr>
            <a:t>и</a:t>
          </a:r>
          <a:r>
            <a:rPr lang="ru-RU" sz="1800" kern="1200" dirty="0" err="1">
              <a:latin typeface="Arial" charset="0"/>
              <a:ea typeface="Arial" charset="0"/>
              <a:cs typeface="Arial" charset="0"/>
            </a:rPr>
            <a:t>нфламациј</a:t>
          </a:r>
          <a:r>
            <a:rPr lang="hr-HR" sz="1800" kern="1200" dirty="0" err="1">
              <a:latin typeface="Arial" charset="0"/>
              <a:ea typeface="Arial" charset="0"/>
              <a:cs typeface="Arial" charset="0"/>
            </a:rPr>
            <a:t>е</a:t>
          </a:r>
          <a:endParaRPr lang="hr-HR" sz="1800" kern="1200" dirty="0">
            <a:latin typeface="Arial" charset="0"/>
            <a:ea typeface="Arial" charset="0"/>
            <a:cs typeface="Arial" charset="0"/>
          </a:endParaRPr>
        </a:p>
      </dsp:txBody>
      <dsp:txXfrm>
        <a:off x="447528" y="4593299"/>
        <a:ext cx="7189735" cy="7602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CAEAD-57C2-C542-84D0-D637C3A6E7E8}">
      <dsp:nvSpPr>
        <dsp:cNvPr id="0" name=""/>
        <dsp:cNvSpPr/>
      </dsp:nvSpPr>
      <dsp:spPr>
        <a:xfrm>
          <a:off x="0" y="754821"/>
          <a:ext cx="874668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FC19C1-7BF5-0A46-A54C-59889C29CD03}">
      <dsp:nvSpPr>
        <dsp:cNvPr id="0" name=""/>
        <dsp:cNvSpPr/>
      </dsp:nvSpPr>
      <dsp:spPr>
        <a:xfrm>
          <a:off x="523060" y="13152"/>
          <a:ext cx="7669453" cy="94830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1423" tIns="0" rIns="23142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Рана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менопауза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удружена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са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повећаним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ризиком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за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настанак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РА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у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постменопаузалном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периоду</a:t>
          </a:r>
          <a:endParaRPr lang="en-US" sz="2000" kern="1200" dirty="0"/>
        </a:p>
      </dsp:txBody>
      <dsp:txXfrm>
        <a:off x="569353" y="59445"/>
        <a:ext cx="7576867" cy="855722"/>
      </dsp:txXfrm>
    </dsp:sp>
    <dsp:sp modelId="{F896E7C7-A7F0-3946-9EA8-EC7EACCB9FDE}">
      <dsp:nvSpPr>
        <dsp:cNvPr id="0" name=""/>
        <dsp:cNvSpPr/>
      </dsp:nvSpPr>
      <dsp:spPr>
        <a:xfrm>
          <a:off x="0" y="1700192"/>
          <a:ext cx="874668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677650"/>
              <a:satOff val="25000"/>
              <a:lumOff val="-367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3DC6FB-1C6D-5348-BBB1-4CC3E69E100A}">
      <dsp:nvSpPr>
        <dsp:cNvPr id="0" name=""/>
        <dsp:cNvSpPr/>
      </dsp:nvSpPr>
      <dsp:spPr>
        <a:xfrm>
          <a:off x="523060" y="1183221"/>
          <a:ext cx="7667984" cy="723611"/>
        </a:xfrm>
        <a:prstGeom prst="roundRect">
          <a:avLst/>
        </a:prstGeom>
        <a:gradFill rotWithShape="0">
          <a:gsLst>
            <a:gs pos="0">
              <a:schemeClr val="accent3">
                <a:hueOff val="677650"/>
                <a:satOff val="25000"/>
                <a:lumOff val="-36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677650"/>
                <a:satOff val="25000"/>
                <a:lumOff val="-36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677650"/>
                <a:satOff val="25000"/>
                <a:lumOff val="-36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1423" tIns="0" rIns="23142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Рана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менопауза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(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пре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45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године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),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може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бити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удружена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и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блажим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током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болести</a:t>
          </a:r>
          <a:endParaRPr lang="en-US" sz="2000" kern="1200" dirty="0"/>
        </a:p>
      </dsp:txBody>
      <dsp:txXfrm>
        <a:off x="558384" y="1218545"/>
        <a:ext cx="7597336" cy="652963"/>
      </dsp:txXfrm>
    </dsp:sp>
    <dsp:sp modelId="{457FD4BF-B912-5348-9F19-382B5B26919C}">
      <dsp:nvSpPr>
        <dsp:cNvPr id="0" name=""/>
        <dsp:cNvSpPr/>
      </dsp:nvSpPr>
      <dsp:spPr>
        <a:xfrm>
          <a:off x="0" y="2884837"/>
          <a:ext cx="874668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CE3392-6630-964F-BE3F-766A7777C609}">
      <dsp:nvSpPr>
        <dsp:cNvPr id="0" name=""/>
        <dsp:cNvSpPr/>
      </dsp:nvSpPr>
      <dsp:spPr>
        <a:xfrm>
          <a:off x="523060" y="2128592"/>
          <a:ext cx="7669453" cy="962884"/>
        </a:xfrm>
        <a:prstGeom prst="roundRect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1423" tIns="0" rIns="23142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Жене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у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менопаузи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и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код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којих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је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наступила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рана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менопауза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,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имају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два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пута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већи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ризик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за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настанак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серонегативног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РА</a:t>
          </a:r>
          <a:endParaRPr lang="en-US" sz="2000" kern="1200" dirty="0"/>
        </a:p>
      </dsp:txBody>
      <dsp:txXfrm>
        <a:off x="570064" y="2175596"/>
        <a:ext cx="7575445" cy="868876"/>
      </dsp:txXfrm>
    </dsp:sp>
    <dsp:sp modelId="{2E71E756-E415-6549-9CF1-AA699985D0CB}">
      <dsp:nvSpPr>
        <dsp:cNvPr id="0" name=""/>
        <dsp:cNvSpPr/>
      </dsp:nvSpPr>
      <dsp:spPr>
        <a:xfrm>
          <a:off x="0" y="4130300"/>
          <a:ext cx="874668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032949"/>
              <a:satOff val="75000"/>
              <a:lumOff val="-1102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055A31-751F-AB40-8286-6F404F401EA4}">
      <dsp:nvSpPr>
        <dsp:cNvPr id="0" name=""/>
        <dsp:cNvSpPr/>
      </dsp:nvSpPr>
      <dsp:spPr>
        <a:xfrm>
          <a:off x="523060" y="3313237"/>
          <a:ext cx="7669453" cy="1023702"/>
        </a:xfrm>
        <a:prstGeom prst="roundRect">
          <a:avLst/>
        </a:prstGeom>
        <a:gradFill rotWithShape="0">
          <a:gsLst>
            <a:gs pos="0">
              <a:schemeClr val="accent3">
                <a:hueOff val="2032949"/>
                <a:satOff val="75000"/>
                <a:lumOff val="-11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032949"/>
                <a:satOff val="75000"/>
                <a:lumOff val="-11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032949"/>
                <a:satOff val="75000"/>
                <a:lumOff val="-11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1423" tIns="0" rIns="23142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Употреба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постменопаузалне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хормоналне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терапије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дуже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од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8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година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удружена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је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са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повећаним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ризиком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за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настанак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серопозитивног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РА </a:t>
          </a:r>
        </a:p>
      </dsp:txBody>
      <dsp:txXfrm>
        <a:off x="573033" y="3363210"/>
        <a:ext cx="7569507" cy="923756"/>
      </dsp:txXfrm>
    </dsp:sp>
    <dsp:sp modelId="{C6882A1C-D8FE-2349-B1C1-3F140E78895C}">
      <dsp:nvSpPr>
        <dsp:cNvPr id="0" name=""/>
        <dsp:cNvSpPr/>
      </dsp:nvSpPr>
      <dsp:spPr>
        <a:xfrm>
          <a:off x="0" y="5288904"/>
          <a:ext cx="874668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1AB97E-B0F0-474A-8AFF-2231FF567DFE}">
      <dsp:nvSpPr>
        <dsp:cNvPr id="0" name=""/>
        <dsp:cNvSpPr/>
      </dsp:nvSpPr>
      <dsp:spPr>
        <a:xfrm>
          <a:off x="523060" y="4558700"/>
          <a:ext cx="7669453" cy="936843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1423" tIns="0" rIns="23142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Већа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инциденца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јављања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РА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је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код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жена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у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hr-HR" sz="2000" kern="1200" dirty="0" err="1">
              <a:latin typeface="Arial" charset="0"/>
              <a:ea typeface="Arial" charset="0"/>
              <a:cs typeface="Arial" charset="0"/>
            </a:rPr>
            <a:t>менопаузи</a:t>
          </a:r>
          <a:r>
            <a:rPr lang="hr-HR" sz="2000" kern="1200" dirty="0">
              <a:latin typeface="Arial" charset="0"/>
              <a:ea typeface="Arial" charset="0"/>
              <a:cs typeface="Arial" charset="0"/>
            </a:rPr>
            <a:t> - </a:t>
          </a:r>
          <a:r>
            <a:rPr lang="ru-RU" sz="2000" kern="1200" dirty="0">
              <a:latin typeface="Arial" charset="0"/>
              <a:ea typeface="Arial" charset="0"/>
              <a:cs typeface="Arial" charset="0"/>
            </a:rPr>
            <a:t>промена </a:t>
          </a:r>
          <a:r>
            <a:rPr lang="ru-RU" sz="2000" kern="1200" dirty="0" err="1">
              <a:latin typeface="Arial" charset="0"/>
              <a:ea typeface="Arial" charset="0"/>
              <a:cs typeface="Arial" charset="0"/>
            </a:rPr>
            <a:t>равнотеже</a:t>
          </a:r>
          <a:r>
            <a:rPr lang="ru-RU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2000" kern="1200" dirty="0" err="1">
              <a:latin typeface="Arial" charset="0"/>
              <a:ea typeface="Arial" charset="0"/>
              <a:cs typeface="Arial" charset="0"/>
            </a:rPr>
            <a:t>полних</a:t>
          </a:r>
          <a:r>
            <a:rPr lang="ru-RU" sz="20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2000" kern="1200" dirty="0" err="1">
              <a:latin typeface="Arial" charset="0"/>
              <a:ea typeface="Arial" charset="0"/>
              <a:cs typeface="Arial" charset="0"/>
            </a:rPr>
            <a:t>хормона</a:t>
          </a:r>
          <a:endParaRPr lang="hr-HR" sz="2000" kern="1200" dirty="0">
            <a:latin typeface="Arial" charset="0"/>
            <a:ea typeface="Arial" charset="0"/>
            <a:cs typeface="Arial" charset="0"/>
          </a:endParaRPr>
        </a:p>
      </dsp:txBody>
      <dsp:txXfrm>
        <a:off x="568793" y="4604433"/>
        <a:ext cx="7577987" cy="8453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FBFE5-CCE0-6A4B-B817-6E55CE06F285}">
      <dsp:nvSpPr>
        <dsp:cNvPr id="0" name=""/>
        <dsp:cNvSpPr/>
      </dsp:nvSpPr>
      <dsp:spPr>
        <a:xfrm>
          <a:off x="3771820" y="4802"/>
          <a:ext cx="5702110" cy="8866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600" u="none" kern="1200" dirty="0" err="1">
              <a:latin typeface="Arial" charset="0"/>
              <a:ea typeface="Arial" charset="0"/>
              <a:cs typeface="Arial" charset="0"/>
            </a:rPr>
            <a:t>Е</a:t>
          </a:r>
          <a:r>
            <a:rPr lang="ru-RU" sz="1600" kern="1200" dirty="0" err="1">
              <a:latin typeface="Arial" charset="0"/>
              <a:ea typeface="Arial" charset="0"/>
              <a:cs typeface="Arial" charset="0"/>
            </a:rPr>
            <a:t>ндотелн</a:t>
          </a:r>
          <a:r>
            <a:rPr lang="hr-HR" sz="1600" kern="12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6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600" kern="1200" dirty="0" err="1">
              <a:latin typeface="Arial" charset="0"/>
              <a:ea typeface="Arial" charset="0"/>
              <a:cs typeface="Arial" charset="0"/>
            </a:rPr>
            <a:t>дисфункциј</a:t>
          </a:r>
          <a:r>
            <a:rPr lang="hr-HR" sz="1600" kern="12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hr-HR" sz="1600" kern="1200" dirty="0"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kern="1200" dirty="0" err="1">
              <a:latin typeface="Arial" charset="0"/>
              <a:ea typeface="Arial" charset="0"/>
              <a:cs typeface="Arial" charset="0"/>
            </a:rPr>
            <a:t>е</a:t>
          </a:r>
          <a:r>
            <a:rPr lang="ru-RU" sz="1600" kern="1200" dirty="0" err="1">
              <a:latin typeface="Arial" charset="0"/>
              <a:ea typeface="Arial" charset="0"/>
              <a:cs typeface="Arial" charset="0"/>
            </a:rPr>
            <a:t>кспресиј</a:t>
          </a:r>
          <a:r>
            <a:rPr lang="hr-HR" sz="1600" kern="12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6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600" kern="1200" dirty="0" err="1">
              <a:latin typeface="Arial" charset="0"/>
              <a:ea typeface="Arial" charset="0"/>
              <a:cs typeface="Arial" charset="0"/>
            </a:rPr>
            <a:t>ткивног</a:t>
          </a:r>
          <a:r>
            <a:rPr lang="hr-HR" sz="16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600" kern="1200" dirty="0">
              <a:latin typeface="Arial" charset="0"/>
              <a:ea typeface="Arial" charset="0"/>
              <a:cs typeface="Arial" charset="0"/>
            </a:rPr>
            <a:t>фактора</a:t>
          </a:r>
          <a:r>
            <a:rPr lang="hr-HR" sz="1600" kern="1200" dirty="0"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kern="12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600" kern="1200" dirty="0" err="1">
              <a:latin typeface="Arial" charset="0"/>
              <a:ea typeface="Arial" charset="0"/>
              <a:cs typeface="Arial" charset="0"/>
            </a:rPr>
            <a:t>ктивациј</a:t>
          </a:r>
          <a:r>
            <a:rPr lang="hr-HR" sz="1600" kern="12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6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600" kern="1200" dirty="0" err="1">
              <a:latin typeface="Arial" charset="0"/>
              <a:ea typeface="Arial" charset="0"/>
              <a:cs typeface="Arial" charset="0"/>
            </a:rPr>
            <a:t>коагулације</a:t>
          </a:r>
          <a:r>
            <a:rPr lang="hr-HR" sz="1600" kern="1200" dirty="0"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kern="1200" dirty="0" err="1">
              <a:latin typeface="Arial" charset="0"/>
              <a:ea typeface="Arial" charset="0"/>
              <a:cs typeface="Arial" charset="0"/>
            </a:rPr>
            <a:t>е</a:t>
          </a:r>
          <a:r>
            <a:rPr lang="ru-RU" sz="1600" kern="1200" dirty="0" err="1">
              <a:latin typeface="Arial" charset="0"/>
              <a:ea typeface="Arial" charset="0"/>
              <a:cs typeface="Arial" charset="0"/>
            </a:rPr>
            <a:t>нхибициј</a:t>
          </a:r>
          <a:r>
            <a:rPr lang="hr-HR" sz="1600" kern="1200" dirty="0" err="1">
              <a:latin typeface="Arial" charset="0"/>
              <a:ea typeface="Arial" charset="0"/>
              <a:cs typeface="Arial" charset="0"/>
            </a:rPr>
            <a:t>а</a:t>
          </a:r>
          <a:r>
            <a:rPr lang="ru-RU" sz="160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ru-RU" sz="1600" kern="1200" dirty="0" err="1">
              <a:latin typeface="Arial" charset="0"/>
              <a:ea typeface="Arial" charset="0"/>
              <a:cs typeface="Arial" charset="0"/>
            </a:rPr>
            <a:t>фибринолизе</a:t>
          </a:r>
          <a:r>
            <a:rPr lang="ru-RU" sz="1600" kern="1200" dirty="0">
              <a:latin typeface="Arial" charset="0"/>
              <a:ea typeface="Arial" charset="0"/>
              <a:cs typeface="Arial" charset="0"/>
            </a:rPr>
            <a:t> и протеина Ц</a:t>
          </a:r>
          <a:endParaRPr lang="en-US" sz="1600" kern="1200" dirty="0"/>
        </a:p>
      </dsp:txBody>
      <dsp:txXfrm>
        <a:off x="3771820" y="115635"/>
        <a:ext cx="5369612" cy="664995"/>
      </dsp:txXfrm>
    </dsp:sp>
    <dsp:sp modelId="{CBCF9F98-8FDF-D64B-8901-821DFE85DDAA}">
      <dsp:nvSpPr>
        <dsp:cNvPr id="0" name=""/>
        <dsp:cNvSpPr/>
      </dsp:nvSpPr>
      <dsp:spPr>
        <a:xfrm>
          <a:off x="38876" y="187"/>
          <a:ext cx="3732943" cy="89589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u="none" kern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↑</a:t>
          </a:r>
          <a:r>
            <a:rPr lang="ru-RU" sz="2200" b="1" u="none" kern="1200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Инфламаторни</a:t>
          </a:r>
          <a:r>
            <a:rPr lang="ru-RU" sz="2200" b="1" u="none" kern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ru-RU" sz="2200" b="1" u="none" kern="1200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цитокини</a:t>
          </a:r>
          <a:r>
            <a:rPr lang="ru-RU" sz="2200" b="1" u="none" kern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 </a:t>
          </a:r>
          <a:endParaRPr lang="en-US" sz="2200" b="1" u="none" kern="1200" dirty="0">
            <a:solidFill>
              <a:schemeClr val="bg1"/>
            </a:solidFill>
          </a:endParaRPr>
        </a:p>
      </dsp:txBody>
      <dsp:txXfrm>
        <a:off x="82610" y="43921"/>
        <a:ext cx="3645475" cy="808423"/>
      </dsp:txXfrm>
    </dsp:sp>
    <dsp:sp modelId="{6A4DFBF7-E08E-484A-9412-2119BFBEA671}">
      <dsp:nvSpPr>
        <dsp:cNvPr id="0" name=""/>
        <dsp:cNvSpPr/>
      </dsp:nvSpPr>
      <dsp:spPr>
        <a:xfrm>
          <a:off x="3805123" y="984745"/>
          <a:ext cx="5707684" cy="8866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507285"/>
            <a:satOff val="25000"/>
            <a:lumOff val="445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507285"/>
              <a:satOff val="25000"/>
              <a:lumOff val="44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6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↑</a:t>
          </a:r>
          <a:r>
            <a:rPr lang="ru-RU" sz="1600" kern="12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прокоагулансе</a:t>
          </a:r>
          <a:endParaRPr lang="en-US" sz="1600" kern="1200" dirty="0">
            <a:latin typeface="Arial" charset="0"/>
            <a:ea typeface="Arial" charset="0"/>
            <a:cs typeface="Arial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6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↓</a:t>
          </a:r>
          <a:r>
            <a:rPr lang="ru-RU" sz="1600" kern="12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антикоагулансе</a:t>
          </a:r>
          <a:endParaRPr lang="en-US" sz="1600" kern="1200" dirty="0">
            <a:latin typeface="Arial" charset="0"/>
            <a:ea typeface="Arial" charset="0"/>
            <a:cs typeface="Arial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6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↓</a:t>
          </a:r>
          <a:r>
            <a:rPr lang="ru-RU" sz="1600" kern="12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фибринолизу</a:t>
          </a:r>
          <a:endParaRPr lang="en-US" sz="1600" kern="1200" dirty="0">
            <a:latin typeface="Arial" charset="0"/>
            <a:ea typeface="Arial" charset="0"/>
            <a:cs typeface="Arial" charset="0"/>
          </a:endParaRPr>
        </a:p>
      </dsp:txBody>
      <dsp:txXfrm>
        <a:off x="3805123" y="1095578"/>
        <a:ext cx="5375186" cy="664995"/>
      </dsp:txXfrm>
    </dsp:sp>
    <dsp:sp modelId="{84B631EA-0310-3246-BE17-76C421A4C8D5}">
      <dsp:nvSpPr>
        <dsp:cNvPr id="0" name=""/>
        <dsp:cNvSpPr/>
      </dsp:nvSpPr>
      <dsp:spPr>
        <a:xfrm>
          <a:off x="0" y="984745"/>
          <a:ext cx="3805123" cy="886661"/>
        </a:xfrm>
        <a:prstGeom prst="roundRect">
          <a:avLst/>
        </a:prstGeom>
        <a:gradFill rotWithShape="0">
          <a:gsLst>
            <a:gs pos="0">
              <a:schemeClr val="accent3">
                <a:hueOff val="677650"/>
                <a:satOff val="25000"/>
                <a:lumOff val="-36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677650"/>
                <a:satOff val="25000"/>
                <a:lumOff val="-36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677650"/>
                <a:satOff val="25000"/>
                <a:lumOff val="-36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∆ </a:t>
          </a:r>
          <a:r>
            <a:rPr lang="en-US" sz="2200" b="1" kern="1200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Хемостазе</a:t>
          </a:r>
          <a:endParaRPr lang="en-US" sz="2200" b="1" kern="1200" dirty="0">
            <a:solidFill>
              <a:schemeClr val="bg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43283" y="1028028"/>
        <a:ext cx="3718557" cy="800095"/>
      </dsp:txXfrm>
    </dsp:sp>
    <dsp:sp modelId="{22BE201F-3925-F14C-AF79-6E80A094333C}">
      <dsp:nvSpPr>
        <dsp:cNvPr id="0" name=""/>
        <dsp:cNvSpPr/>
      </dsp:nvSpPr>
      <dsp:spPr>
        <a:xfrm>
          <a:off x="3805123" y="1960072"/>
          <a:ext cx="5707684" cy="8866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1014570"/>
            <a:satOff val="50000"/>
            <a:lumOff val="89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1014570"/>
              <a:satOff val="50000"/>
              <a:lumOff val="8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м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икропартикуле</a:t>
          </a:r>
          <a:r>
            <a:rPr lang="en-US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, </a:t>
          </a:r>
          <a:r>
            <a:rPr lang="en-US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т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ромбоцити</a:t>
          </a:r>
          <a:r>
            <a:rPr lang="hr-HR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н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еутрофили</a:t>
          </a:r>
          <a:r>
            <a:rPr lang="hr-HR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т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ромбин</a:t>
          </a:r>
          <a:r>
            <a:rPr lang="ru-RU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и фибриноген</a:t>
          </a:r>
          <a:r>
            <a:rPr lang="hr-HR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, </a:t>
          </a:r>
          <a:r>
            <a:rPr lang="hr-HR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ф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актор</a:t>
          </a:r>
          <a:r>
            <a:rPr lang="ru-RU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en-US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XII, </a:t>
          </a:r>
          <a:r>
            <a:rPr lang="en-US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к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аликреин</a:t>
          </a:r>
          <a:r>
            <a:rPr lang="ru-RU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– 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кинин</a:t>
          </a:r>
          <a:r>
            <a:rPr lang="ru-RU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систем </a:t>
          </a:r>
          <a:endParaRPr lang="en-US" sz="160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3805123" y="2070905"/>
        <a:ext cx="5375186" cy="664995"/>
      </dsp:txXfrm>
    </dsp:sp>
    <dsp:sp modelId="{D0D7447D-570B-8A47-8844-12BD95198CA6}">
      <dsp:nvSpPr>
        <dsp:cNvPr id="0" name=""/>
        <dsp:cNvSpPr/>
      </dsp:nvSpPr>
      <dsp:spPr>
        <a:xfrm>
          <a:off x="0" y="1960072"/>
          <a:ext cx="3805123" cy="886661"/>
        </a:xfrm>
        <a:prstGeom prst="roundRect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u="none" kern="1200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Х</a:t>
          </a:r>
          <a:r>
            <a:rPr lang="ru-RU" sz="2200" b="1" u="none" kern="1200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иперкоагулабилност</a:t>
          </a:r>
          <a:endParaRPr lang="en-US" sz="2200" b="1" u="none" kern="1200" dirty="0">
            <a:solidFill>
              <a:schemeClr val="bg1"/>
            </a:solidFill>
          </a:endParaRPr>
        </a:p>
      </dsp:txBody>
      <dsp:txXfrm>
        <a:off x="43283" y="2003355"/>
        <a:ext cx="3718557" cy="800095"/>
      </dsp:txXfrm>
    </dsp:sp>
    <dsp:sp modelId="{CF66BDD2-B886-4145-897F-9A83B1685395}">
      <dsp:nvSpPr>
        <dsp:cNvPr id="0" name=""/>
        <dsp:cNvSpPr/>
      </dsp:nvSpPr>
      <dsp:spPr>
        <a:xfrm>
          <a:off x="3805123" y="2935400"/>
          <a:ext cx="5707684" cy="8866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1521856"/>
            <a:satOff val="75000"/>
            <a:lumOff val="1334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1521856"/>
              <a:satOff val="75000"/>
              <a:lumOff val="133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Ерозијa</a:t>
          </a:r>
          <a:r>
            <a:rPr lang="hr-HR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интиме</a:t>
          </a:r>
          <a:r>
            <a:rPr lang="hr-HR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крвог</a:t>
          </a:r>
          <a:r>
            <a:rPr lang="hr-HR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суда</a:t>
          </a:r>
          <a:endParaRPr lang="en-US" sz="1600" kern="1200" dirty="0">
            <a:latin typeface="Arial" charset="0"/>
            <a:ea typeface="Arial" charset="0"/>
            <a:cs typeface="Arial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600" u="none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Експресија</a:t>
          </a:r>
          <a:r>
            <a:rPr lang="hr-HR" sz="1600" u="none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u="none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П-селектина</a:t>
          </a:r>
          <a:r>
            <a:rPr lang="hr-HR" sz="1600" u="none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u="none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на</a:t>
          </a:r>
          <a:r>
            <a:rPr lang="hr-HR" sz="1600" u="none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u="none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мембрани</a:t>
          </a:r>
          <a:r>
            <a:rPr lang="hr-HR" sz="1600" u="none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u="none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тромбоцита</a:t>
          </a:r>
          <a:endParaRPr lang="en-US" sz="1600" kern="1200" dirty="0">
            <a:latin typeface="Arial" charset="0"/>
            <a:ea typeface="Arial" charset="0"/>
            <a:cs typeface="Arial" charset="0"/>
          </a:endParaRPr>
        </a:p>
      </dsp:txBody>
      <dsp:txXfrm>
        <a:off x="3805123" y="3046233"/>
        <a:ext cx="5375186" cy="664995"/>
      </dsp:txXfrm>
    </dsp:sp>
    <dsp:sp modelId="{DC0957A9-6D1C-324D-B3B1-036B07A53247}">
      <dsp:nvSpPr>
        <dsp:cNvPr id="0" name=""/>
        <dsp:cNvSpPr/>
      </dsp:nvSpPr>
      <dsp:spPr>
        <a:xfrm>
          <a:off x="0" y="2935400"/>
          <a:ext cx="3805123" cy="886661"/>
        </a:xfrm>
        <a:prstGeom prst="roundRect">
          <a:avLst/>
        </a:prstGeom>
        <a:gradFill rotWithShape="0">
          <a:gsLst>
            <a:gs pos="0">
              <a:schemeClr val="accent3">
                <a:hueOff val="2032949"/>
                <a:satOff val="75000"/>
                <a:lumOff val="-11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032949"/>
                <a:satOff val="75000"/>
                <a:lumOff val="-11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032949"/>
                <a:satOff val="75000"/>
                <a:lumOff val="-11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u="none" kern="1200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Тромбоза</a:t>
          </a:r>
          <a:endParaRPr lang="en-US" sz="2200" b="1" u="none" kern="1200" dirty="0">
            <a:solidFill>
              <a:schemeClr val="bg1"/>
            </a:solidFill>
          </a:endParaRPr>
        </a:p>
      </dsp:txBody>
      <dsp:txXfrm>
        <a:off x="43283" y="2978683"/>
        <a:ext cx="3718557" cy="800095"/>
      </dsp:txXfrm>
    </dsp:sp>
    <dsp:sp modelId="{787AC931-8984-224D-9F28-6D14B7CE3ED2}">
      <dsp:nvSpPr>
        <dsp:cNvPr id="0" name=""/>
        <dsp:cNvSpPr/>
      </dsp:nvSpPr>
      <dsp:spPr>
        <a:xfrm>
          <a:off x="3805123" y="3910915"/>
          <a:ext cx="5707684" cy="8866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П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ротромботичк</a:t>
          </a:r>
          <a:r>
            <a:rPr lang="hr-HR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о</a:t>
          </a:r>
          <a:r>
            <a:rPr lang="ru-RU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стања</a:t>
          </a:r>
          <a:r>
            <a:rPr lang="ru-RU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hr-HR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+ 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традиционални</a:t>
          </a:r>
          <a:r>
            <a:rPr lang="ru-RU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фактори</a:t>
          </a:r>
          <a:r>
            <a:rPr lang="ru-RU" sz="16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ru-RU" sz="16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ризика</a:t>
          </a:r>
          <a:endParaRPr lang="en-US" sz="1600" kern="1200" dirty="0">
            <a:latin typeface="Arial" charset="0"/>
            <a:ea typeface="Arial" charset="0"/>
            <a:cs typeface="Arial" charset="0"/>
          </a:endParaRPr>
        </a:p>
      </dsp:txBody>
      <dsp:txXfrm>
        <a:off x="3805123" y="4021748"/>
        <a:ext cx="5375186" cy="664995"/>
      </dsp:txXfrm>
    </dsp:sp>
    <dsp:sp modelId="{BC964D83-DB3A-FD41-99E2-BCC13D9A95AD}">
      <dsp:nvSpPr>
        <dsp:cNvPr id="0" name=""/>
        <dsp:cNvSpPr/>
      </dsp:nvSpPr>
      <dsp:spPr>
        <a:xfrm>
          <a:off x="0" y="3910728"/>
          <a:ext cx="3805123" cy="886661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b="1" kern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↑ </a:t>
          </a:r>
          <a:r>
            <a:rPr lang="hr-HR" sz="2100" b="1" kern="1200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К</a:t>
          </a:r>
          <a:r>
            <a:rPr lang="ru-RU" sz="2200" b="1" kern="1200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ардиоваскуларн</a:t>
          </a:r>
          <a:r>
            <a:rPr lang="hr-HR" sz="2100" b="1" kern="1200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и</a:t>
          </a:r>
          <a:r>
            <a:rPr lang="ru-RU" sz="2100" b="1" kern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ru-RU" sz="2100" b="1" kern="1200" dirty="0" err="1">
              <a:solidFill>
                <a:schemeClr val="bg1"/>
              </a:solidFill>
              <a:latin typeface="Arial" charset="0"/>
              <a:ea typeface="Arial" charset="0"/>
              <a:cs typeface="Arial" charset="0"/>
            </a:rPr>
            <a:t>ризик</a:t>
          </a:r>
          <a:endParaRPr lang="en-US" sz="2100" b="1" kern="1200" dirty="0">
            <a:solidFill>
              <a:schemeClr val="bg1"/>
            </a:solidFill>
          </a:endParaRPr>
        </a:p>
      </dsp:txBody>
      <dsp:txXfrm>
        <a:off x="43283" y="3954011"/>
        <a:ext cx="3718557" cy="8000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41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85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4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09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5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79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4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7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18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243CD-BCF3-554F-8995-4A1EFAB940AF}" type="datetimeFigureOut">
              <a:rPr lang="en-US" smtClean="0"/>
              <a:t>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CFAED-BE21-5742-9B7C-D9A192C44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4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7.jpeg"/><Relationship Id="rId8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7003" y="2119649"/>
            <a:ext cx="10619197" cy="1643893"/>
          </a:xfrm>
        </p:spPr>
        <p:txBody>
          <a:bodyPr>
            <a:noAutofit/>
          </a:bodyPr>
          <a:lstStyle/>
          <a:p>
            <a:r>
              <a:rPr lang="x-none" sz="3200" dirty="0">
                <a:latin typeface="+mn-lt"/>
              </a:rPr>
              <a:t>Рационална примена фармакотерапије код  реуматских поремећаја. </a:t>
            </a:r>
            <a:r>
              <a:rPr lang="en-US" sz="3200" dirty="0" smtClean="0">
                <a:latin typeface="+mn-lt"/>
              </a:rPr>
              <a:t/>
            </a:r>
            <a:br>
              <a:rPr lang="en-US" sz="3200" dirty="0" smtClean="0">
                <a:latin typeface="+mn-lt"/>
              </a:rPr>
            </a:br>
            <a:r>
              <a:rPr lang="x-none" sz="3200" dirty="0" smtClean="0">
                <a:latin typeface="+mn-lt"/>
              </a:rPr>
              <a:t>Реуматоидни </a:t>
            </a:r>
            <a:r>
              <a:rPr lang="x-none" sz="3200" dirty="0">
                <a:latin typeface="+mn-lt"/>
              </a:rPr>
              <a:t>артритис и остеоартритис. </a:t>
            </a:r>
            <a:r>
              <a:rPr lang="en-US" sz="3200" dirty="0" smtClean="0">
                <a:latin typeface="+mn-lt"/>
              </a:rPr>
              <a:t/>
            </a:r>
            <a:br>
              <a:rPr lang="en-US" sz="3200" dirty="0" smtClean="0">
                <a:latin typeface="+mn-lt"/>
              </a:rPr>
            </a:br>
            <a:r>
              <a:rPr lang="x-none" sz="3200" dirty="0" smtClean="0">
                <a:latin typeface="+mn-lt"/>
              </a:rPr>
              <a:t>Гихт </a:t>
            </a:r>
            <a:r>
              <a:rPr lang="x-none" sz="3200" dirty="0">
                <a:latin typeface="+mn-lt"/>
              </a:rPr>
              <a:t>и </a:t>
            </a:r>
            <a:r>
              <a:rPr lang="x-none" sz="3200" dirty="0" smtClean="0">
                <a:latin typeface="+mn-lt"/>
              </a:rPr>
              <a:t>хиперурикемија</a:t>
            </a:r>
            <a:endParaRPr lang="en-US" sz="3200" dirty="0"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7003" y="4203700"/>
            <a:ext cx="10417995" cy="1524000"/>
          </a:xfrm>
        </p:spPr>
        <p:txBody>
          <a:bodyPr>
            <a:normAutofit fontScale="92500" lnSpcReduction="20000"/>
          </a:bodyPr>
          <a:lstStyle/>
          <a:p>
            <a:r>
              <a:rPr lang="en-GB" dirty="0" err="1" smtClean="0">
                <a:latin typeface="Calibri" charset="0"/>
                <a:ea typeface="Calibri" charset="0"/>
                <a:cs typeface="Calibri" charset="0"/>
              </a:rPr>
              <a:t>доц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en-US" dirty="0" err="1" smtClean="0">
                <a:latin typeface="Calibri" charset="0"/>
                <a:ea typeface="Calibri" charset="0"/>
                <a:cs typeface="Calibri" charset="0"/>
              </a:rPr>
              <a:t>др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dirty="0" err="1" smtClean="0">
                <a:latin typeface="Calibri" charset="0"/>
                <a:ea typeface="Calibri" charset="0"/>
                <a:cs typeface="Calibri" charset="0"/>
              </a:rPr>
              <a:t>Александра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dirty="0" err="1" smtClean="0">
                <a:latin typeface="Calibri" charset="0"/>
                <a:ea typeface="Calibri" charset="0"/>
                <a:cs typeface="Calibri" charset="0"/>
              </a:rPr>
              <a:t>Стојановић</a:t>
            </a:r>
            <a:endParaRPr lang="en-US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dirty="0" err="1" smtClean="0">
                <a:latin typeface="Calibri" charset="0"/>
                <a:ea typeface="Calibri" charset="0"/>
                <a:cs typeface="Calibri" charset="0"/>
              </a:rPr>
              <a:t>Клиничка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dirty="0" err="1" smtClean="0">
                <a:latin typeface="Calibri" charset="0"/>
                <a:ea typeface="Calibri" charset="0"/>
                <a:cs typeface="Calibri" charset="0"/>
              </a:rPr>
              <a:t>фармација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 2</a:t>
            </a:r>
          </a:p>
          <a:p>
            <a:r>
              <a:rPr lang="en-US" dirty="0" err="1">
                <a:latin typeface="Arial" charset="0"/>
                <a:ea typeface="Arial" charset="0"/>
                <a:cs typeface="Arial" charset="0"/>
              </a:rPr>
              <a:t>Универзитет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у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Крагујевцу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err="1">
                <a:latin typeface="Arial" charset="0"/>
                <a:ea typeface="Arial" charset="0"/>
                <a:cs typeface="Arial" charset="0"/>
              </a:rPr>
              <a:t>Факултет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медицинских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наука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endParaRPr lang="en-US" sz="2200" dirty="0" smtClean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6394F135-B158-4FA9-B925-BB5F6C67E6D9}"/>
              </a:ext>
            </a:extLst>
          </p:cNvPr>
          <p:cNvGrpSpPr/>
          <p:nvPr/>
        </p:nvGrpSpPr>
        <p:grpSpPr>
          <a:xfrm>
            <a:off x="4736972" y="198107"/>
            <a:ext cx="2919258" cy="1481384"/>
            <a:chOff x="3779992" y="76205"/>
            <a:chExt cx="2919258" cy="1481384"/>
          </a:xfrm>
        </p:grpSpPr>
        <p:pic>
          <p:nvPicPr>
            <p:cNvPr id="8" name="Picture 69" descr="fmn.jpg"/>
            <p:cNvPicPr>
              <a:picLocks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79992" y="76205"/>
              <a:ext cx="1869005" cy="1409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2" descr="http://www.kg.ac.rs/sli/unikglogo.jpg"/>
            <p:cNvPicPr>
              <a:picLocks noChangeArrowheads="1"/>
            </p:cNvPicPr>
            <p:nvPr/>
          </p:nvPicPr>
          <p:blipFill>
            <a:blip r:embed="rId3" cstate="print">
              <a:clrChange>
                <a:clrFrom>
                  <a:srgbClr val="FFFEFF"/>
                </a:clrFrom>
                <a:clrTo>
                  <a:srgbClr val="FFFEFF">
                    <a:alpha val="0"/>
                  </a:srgbClr>
                </a:clrTo>
              </a:clrChange>
            </a:blip>
            <a:srcRect l="8622" r="9968"/>
            <a:stretch>
              <a:fillRect/>
            </a:stretch>
          </p:blipFill>
          <p:spPr bwMode="auto">
            <a:xfrm>
              <a:off x="5516959" y="118357"/>
              <a:ext cx="1182291" cy="143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0998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err="1" smtClean="0">
                <a:solidFill>
                  <a:srgbClr val="7030A0"/>
                </a:solidFill>
                <a:latin typeface="+mn-lt"/>
              </a:rPr>
              <a:t>Утицај</a:t>
            </a:r>
            <a:r>
              <a:rPr lang="en-US" sz="3400" dirty="0" smtClean="0">
                <a:solidFill>
                  <a:srgbClr val="7030A0"/>
                </a:solidFill>
                <a:latin typeface="+mn-lt"/>
              </a:rPr>
              <a:t> РА </a:t>
            </a:r>
            <a:r>
              <a:rPr lang="en-US" sz="3400" dirty="0" err="1" smtClean="0">
                <a:solidFill>
                  <a:srgbClr val="7030A0"/>
                </a:solidFill>
                <a:latin typeface="+mn-lt"/>
              </a:rPr>
              <a:t>на</a:t>
            </a:r>
            <a:r>
              <a:rPr lang="en-US" sz="3400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+mn-lt"/>
              </a:rPr>
              <a:t>инфламацију</a:t>
            </a:r>
            <a:endParaRPr lang="en-US" sz="3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508" y="1472928"/>
            <a:ext cx="11192692" cy="4351338"/>
          </a:xfrm>
        </p:spPr>
        <p:txBody>
          <a:bodyPr>
            <a:normAutofit/>
          </a:bodyPr>
          <a:lstStyle/>
          <a:p>
            <a:r>
              <a:rPr lang="hr-HR" sz="2600" dirty="0" err="1" smtClean="0"/>
              <a:t>Пораст</a:t>
            </a:r>
            <a:r>
              <a:rPr lang="hr-HR" sz="2600" dirty="0" smtClean="0"/>
              <a:t> </a:t>
            </a:r>
            <a:r>
              <a:rPr lang="ru-RU" sz="2600" dirty="0" smtClean="0"/>
              <a:t>вредности </a:t>
            </a:r>
            <a:r>
              <a:rPr lang="ru-RU" sz="2600" dirty="0" err="1"/>
              <a:t>неспецифичних</a:t>
            </a:r>
            <a:r>
              <a:rPr lang="ru-RU" sz="2600" dirty="0"/>
              <a:t> маркера </a:t>
            </a:r>
            <a:r>
              <a:rPr lang="ru-RU" sz="2600" dirty="0" err="1"/>
              <a:t>запаљења</a:t>
            </a:r>
            <a:r>
              <a:rPr lang="ru-RU" sz="2600" dirty="0"/>
              <a:t>, </a:t>
            </a:r>
            <a:r>
              <a:rPr lang="ru-RU" sz="2600" dirty="0" err="1"/>
              <a:t>као</a:t>
            </a:r>
            <a:r>
              <a:rPr lang="ru-RU" sz="2600" dirty="0"/>
              <a:t> </a:t>
            </a:r>
            <a:r>
              <a:rPr lang="ru-RU" sz="2600" dirty="0" err="1"/>
              <a:t>што</a:t>
            </a:r>
            <a:r>
              <a:rPr lang="ru-RU" sz="2600" dirty="0"/>
              <a:t> су Ц-</a:t>
            </a:r>
            <a:r>
              <a:rPr lang="ru-RU" sz="2600" dirty="0" err="1"/>
              <a:t>реактивни</a:t>
            </a:r>
            <a:r>
              <a:rPr lang="ru-RU" sz="2600" dirty="0"/>
              <a:t> протеин, </a:t>
            </a:r>
            <a:r>
              <a:rPr lang="ru-RU" sz="2600" dirty="0" err="1"/>
              <a:t>седиментација</a:t>
            </a:r>
            <a:r>
              <a:rPr lang="ru-RU" sz="2600" dirty="0"/>
              <a:t> и </a:t>
            </a:r>
            <a:r>
              <a:rPr lang="ru-RU" sz="2600" dirty="0" smtClean="0"/>
              <a:t>фибриноген</a:t>
            </a:r>
            <a:endParaRPr lang="hr-HR" sz="2600" dirty="0" smtClean="0"/>
          </a:p>
          <a:p>
            <a:r>
              <a:rPr lang="hr-HR" sz="2600" dirty="0" err="1"/>
              <a:t>Чак</a:t>
            </a:r>
            <a:r>
              <a:rPr lang="hr-HR" sz="2600" dirty="0"/>
              <a:t> </a:t>
            </a:r>
            <a:r>
              <a:rPr lang="hr-HR" sz="2600" dirty="0" err="1"/>
              <a:t>и</a:t>
            </a:r>
            <a:r>
              <a:rPr lang="hr-HR" sz="2600" dirty="0"/>
              <a:t> </a:t>
            </a:r>
            <a:r>
              <a:rPr lang="hr-HR" sz="2600" dirty="0" err="1"/>
              <a:t>код</a:t>
            </a:r>
            <a:r>
              <a:rPr lang="hr-HR" sz="2600" dirty="0"/>
              <a:t> </a:t>
            </a:r>
            <a:r>
              <a:rPr lang="hr-HR" sz="2600" dirty="0" err="1"/>
              <a:t>пацијената</a:t>
            </a:r>
            <a:r>
              <a:rPr lang="hr-HR" sz="2600" dirty="0"/>
              <a:t> </a:t>
            </a:r>
            <a:r>
              <a:rPr lang="hr-HR" sz="2600" dirty="0" err="1"/>
              <a:t>код</a:t>
            </a:r>
            <a:r>
              <a:rPr lang="hr-HR" sz="2600" dirty="0"/>
              <a:t> </a:t>
            </a:r>
            <a:r>
              <a:rPr lang="hr-HR" sz="2600" dirty="0" err="1"/>
              <a:t>којих</a:t>
            </a:r>
            <a:r>
              <a:rPr lang="hr-HR" sz="2600" dirty="0"/>
              <a:t> </a:t>
            </a:r>
            <a:r>
              <a:rPr lang="hr-HR" sz="2600" dirty="0" err="1"/>
              <a:t>се</a:t>
            </a:r>
            <a:r>
              <a:rPr lang="hr-HR" sz="2600" dirty="0"/>
              <a:t> </a:t>
            </a:r>
            <a:r>
              <a:rPr lang="hr-HR" sz="2600" dirty="0" err="1"/>
              <a:t>сматра</a:t>
            </a:r>
            <a:r>
              <a:rPr lang="hr-HR" sz="2600" dirty="0"/>
              <a:t> </a:t>
            </a:r>
            <a:r>
              <a:rPr lang="hr-HR" sz="2600" dirty="0" err="1"/>
              <a:t>да</a:t>
            </a:r>
            <a:r>
              <a:rPr lang="hr-HR" sz="2600" dirty="0"/>
              <a:t> </a:t>
            </a:r>
            <a:r>
              <a:rPr lang="hr-HR" sz="2600" dirty="0" err="1"/>
              <a:t>је</a:t>
            </a:r>
            <a:r>
              <a:rPr lang="hr-HR" sz="2600" dirty="0"/>
              <a:t> </a:t>
            </a:r>
            <a:r>
              <a:rPr lang="hr-HR" sz="2600" dirty="0" err="1"/>
              <a:t>болест</a:t>
            </a:r>
            <a:r>
              <a:rPr lang="hr-HR" sz="2600" dirty="0"/>
              <a:t> </a:t>
            </a:r>
            <a:r>
              <a:rPr lang="hr-HR" sz="2600" dirty="0" err="1"/>
              <a:t>контролисана</a:t>
            </a:r>
            <a:r>
              <a:rPr lang="hr-HR" sz="2600" dirty="0"/>
              <a:t>, </a:t>
            </a:r>
            <a:r>
              <a:rPr lang="hr-HR" sz="2600" dirty="0" err="1"/>
              <a:t>показано</a:t>
            </a:r>
            <a:r>
              <a:rPr lang="hr-HR" sz="2600" dirty="0"/>
              <a:t> </a:t>
            </a:r>
            <a:r>
              <a:rPr lang="hr-HR" sz="2600" dirty="0" err="1"/>
              <a:t>је</a:t>
            </a:r>
            <a:r>
              <a:rPr lang="hr-HR" sz="2600" dirty="0"/>
              <a:t> </a:t>
            </a:r>
            <a:r>
              <a:rPr lang="hr-HR" sz="2600" dirty="0" err="1"/>
              <a:t>да</a:t>
            </a:r>
            <a:r>
              <a:rPr lang="hr-HR" sz="2600" dirty="0"/>
              <a:t> </a:t>
            </a:r>
            <a:r>
              <a:rPr lang="hr-HR" sz="2600" dirty="0" err="1"/>
              <a:t>је</a:t>
            </a:r>
            <a:r>
              <a:rPr lang="hr-HR" sz="2600" dirty="0"/>
              <a:t> </a:t>
            </a:r>
            <a:r>
              <a:rPr lang="hr-HR" sz="2600" dirty="0" err="1"/>
              <a:t>повећање</a:t>
            </a:r>
            <a:r>
              <a:rPr lang="hr-HR" sz="2600" dirty="0"/>
              <a:t> </a:t>
            </a:r>
            <a:r>
              <a:rPr lang="hr-HR" sz="2600" dirty="0" err="1"/>
              <a:t>концентрације</a:t>
            </a:r>
            <a:r>
              <a:rPr lang="hr-HR" sz="2600" dirty="0"/>
              <a:t> </a:t>
            </a:r>
            <a:r>
              <a:rPr lang="hr-HR" sz="2600" dirty="0" err="1"/>
              <a:t>Ц-реактивног</a:t>
            </a:r>
            <a:r>
              <a:rPr lang="hr-HR" sz="2600" dirty="0"/>
              <a:t> </a:t>
            </a:r>
            <a:r>
              <a:rPr lang="hr-HR" sz="2600" dirty="0" err="1"/>
              <a:t>протеина</a:t>
            </a:r>
            <a:r>
              <a:rPr lang="hr-HR" sz="2600" dirty="0"/>
              <a:t> </a:t>
            </a:r>
            <a:r>
              <a:rPr lang="hr-HR" sz="2600" dirty="0" err="1"/>
              <a:t>пропорционално</a:t>
            </a:r>
            <a:r>
              <a:rPr lang="hr-HR" sz="2600" dirty="0"/>
              <a:t> </a:t>
            </a:r>
            <a:r>
              <a:rPr lang="hr-HR" sz="2600" dirty="0" err="1"/>
              <a:t>повезано</a:t>
            </a:r>
            <a:r>
              <a:rPr lang="hr-HR" sz="2600" dirty="0"/>
              <a:t> </a:t>
            </a:r>
            <a:r>
              <a:rPr lang="hr-HR" sz="2600" dirty="0" err="1"/>
              <a:t>са</a:t>
            </a:r>
            <a:r>
              <a:rPr lang="hr-HR" sz="2600" dirty="0"/>
              <a:t> </a:t>
            </a:r>
            <a:r>
              <a:rPr lang="hr-HR" sz="2600" dirty="0" err="1"/>
              <a:t>високим</a:t>
            </a:r>
            <a:r>
              <a:rPr lang="hr-HR" sz="2600" dirty="0"/>
              <a:t> </a:t>
            </a:r>
            <a:r>
              <a:rPr lang="hr-HR" sz="2600" dirty="0" err="1"/>
              <a:t>или</a:t>
            </a:r>
            <a:r>
              <a:rPr lang="hr-HR" sz="2600" dirty="0"/>
              <a:t> </a:t>
            </a:r>
            <a:r>
              <a:rPr lang="hr-HR" sz="2600" dirty="0" err="1"/>
              <a:t>веома</a:t>
            </a:r>
            <a:r>
              <a:rPr lang="hr-HR" sz="2600" dirty="0"/>
              <a:t> </a:t>
            </a:r>
            <a:r>
              <a:rPr lang="hr-HR" sz="2600" dirty="0" err="1"/>
              <a:t>високим</a:t>
            </a:r>
            <a:r>
              <a:rPr lang="hr-HR" sz="2600" dirty="0"/>
              <a:t> </a:t>
            </a:r>
            <a:r>
              <a:rPr lang="hr-HR" sz="2600" dirty="0" err="1"/>
              <a:t>ризиком</a:t>
            </a:r>
            <a:r>
              <a:rPr lang="hr-HR" sz="2600" dirty="0"/>
              <a:t> </a:t>
            </a:r>
            <a:r>
              <a:rPr lang="hr-HR" sz="2600" dirty="0" err="1"/>
              <a:t>за</a:t>
            </a:r>
            <a:r>
              <a:rPr lang="hr-HR" sz="2600" dirty="0"/>
              <a:t> </a:t>
            </a:r>
            <a:r>
              <a:rPr lang="hr-HR" sz="2600" dirty="0" err="1"/>
              <a:t>будуће</a:t>
            </a:r>
            <a:r>
              <a:rPr lang="hr-HR" sz="2600" dirty="0"/>
              <a:t> </a:t>
            </a:r>
            <a:r>
              <a:rPr lang="hr-HR" sz="2600" dirty="0" err="1"/>
              <a:t>кардиоваскуларне</a:t>
            </a:r>
            <a:r>
              <a:rPr lang="hr-HR" sz="2600" dirty="0"/>
              <a:t> </a:t>
            </a:r>
            <a:r>
              <a:rPr lang="hr-HR" sz="2600" dirty="0" err="1"/>
              <a:t>догађаје</a:t>
            </a:r>
            <a:r>
              <a:rPr lang="hr-HR" sz="2600" dirty="0"/>
              <a:t> </a:t>
            </a:r>
            <a:endParaRPr lang="hr-HR" sz="2600" dirty="0" smtClean="0"/>
          </a:p>
          <a:p>
            <a:r>
              <a:rPr lang="hr-HR" sz="2600" dirty="0" err="1" smtClean="0"/>
              <a:t>Активност</a:t>
            </a:r>
            <a:r>
              <a:rPr lang="hr-HR" sz="2600" dirty="0" smtClean="0"/>
              <a:t> </a:t>
            </a:r>
            <a:r>
              <a:rPr lang="hr-HR" sz="2600" dirty="0" err="1"/>
              <a:t>фосфолипазе</a:t>
            </a:r>
            <a:r>
              <a:rPr lang="hr-HR" sz="2600" dirty="0"/>
              <a:t> А</a:t>
            </a:r>
            <a:r>
              <a:rPr lang="hr-HR" sz="2600" baseline="-25000" dirty="0"/>
              <a:t>2 </a:t>
            </a:r>
            <a:r>
              <a:rPr lang="hr-HR" sz="2600" dirty="0" err="1"/>
              <a:t>је</a:t>
            </a:r>
            <a:r>
              <a:rPr lang="hr-HR" sz="2600" dirty="0"/>
              <a:t> </a:t>
            </a:r>
            <a:r>
              <a:rPr lang="hr-HR" sz="2600" dirty="0" err="1"/>
              <a:t>значајно</a:t>
            </a:r>
            <a:r>
              <a:rPr lang="hr-HR" sz="2600" dirty="0"/>
              <a:t> </a:t>
            </a:r>
            <a:r>
              <a:rPr lang="hr-HR" sz="2600" dirty="0" err="1"/>
              <a:t>повишена</a:t>
            </a:r>
            <a:r>
              <a:rPr lang="hr-HR" sz="2600" dirty="0"/>
              <a:t> </a:t>
            </a:r>
            <a:r>
              <a:rPr lang="hr-HR" sz="2600" dirty="0" err="1"/>
              <a:t>у</a:t>
            </a:r>
            <a:r>
              <a:rPr lang="hr-HR" sz="2600" dirty="0"/>
              <a:t> </a:t>
            </a:r>
            <a:r>
              <a:rPr lang="hr-HR" sz="2600" dirty="0" err="1"/>
              <a:t>синовијалној</a:t>
            </a:r>
            <a:r>
              <a:rPr lang="hr-HR" sz="2600" dirty="0"/>
              <a:t> </a:t>
            </a:r>
            <a:r>
              <a:rPr lang="hr-HR" sz="2600" dirty="0" err="1"/>
              <a:t>течности</a:t>
            </a:r>
            <a:r>
              <a:rPr lang="hr-HR" sz="2600" dirty="0"/>
              <a:t> </a:t>
            </a:r>
            <a:r>
              <a:rPr lang="hr-HR" sz="2600" dirty="0" err="1"/>
              <a:t>и</a:t>
            </a:r>
            <a:r>
              <a:rPr lang="hr-HR" sz="2600" dirty="0"/>
              <a:t> </a:t>
            </a:r>
            <a:r>
              <a:rPr lang="hr-HR" sz="2600" dirty="0" err="1"/>
              <a:t>серуму</a:t>
            </a:r>
            <a:r>
              <a:rPr lang="hr-HR" sz="2600" dirty="0"/>
              <a:t> </a:t>
            </a:r>
            <a:r>
              <a:rPr lang="hr-HR" sz="2600" dirty="0" err="1"/>
              <a:t>пацијената</a:t>
            </a:r>
            <a:r>
              <a:rPr lang="hr-HR" sz="2600" dirty="0"/>
              <a:t> </a:t>
            </a:r>
            <a:r>
              <a:rPr lang="hr-HR" sz="2600" dirty="0" err="1"/>
              <a:t>са</a:t>
            </a:r>
            <a:r>
              <a:rPr lang="hr-HR" sz="2600" dirty="0"/>
              <a:t> РА. </a:t>
            </a:r>
            <a:r>
              <a:rPr lang="hr-HR" sz="2600" dirty="0" err="1"/>
              <a:t>Предоминантно</a:t>
            </a:r>
            <a:r>
              <a:rPr lang="hr-HR" sz="2600" dirty="0"/>
              <a:t> </a:t>
            </a:r>
            <a:r>
              <a:rPr lang="hr-HR" sz="2600" dirty="0" err="1"/>
              <a:t>фосфолипазе</a:t>
            </a:r>
            <a:r>
              <a:rPr lang="hr-HR" sz="2600" dirty="0"/>
              <a:t> А</a:t>
            </a:r>
            <a:r>
              <a:rPr lang="hr-HR" sz="2600" baseline="-25000" dirty="0"/>
              <a:t>2 </a:t>
            </a:r>
            <a:r>
              <a:rPr lang="hr-HR" sz="2600" dirty="0" err="1"/>
              <a:t>настаје</a:t>
            </a:r>
            <a:r>
              <a:rPr lang="hr-HR" sz="2600" dirty="0"/>
              <a:t> </a:t>
            </a:r>
            <a:r>
              <a:rPr lang="hr-HR" sz="2600" dirty="0" err="1"/>
              <a:t>од</a:t>
            </a:r>
            <a:r>
              <a:rPr lang="hr-HR" sz="2600" dirty="0"/>
              <a:t> </a:t>
            </a:r>
            <a:r>
              <a:rPr lang="hr-HR" sz="2600" dirty="0" err="1"/>
              <a:t>активираних</a:t>
            </a:r>
            <a:r>
              <a:rPr lang="hr-HR" sz="2600" dirty="0"/>
              <a:t> </a:t>
            </a:r>
            <a:r>
              <a:rPr lang="hr-HR" sz="2600" dirty="0" err="1"/>
              <a:t>тромбоцита</a:t>
            </a:r>
            <a:r>
              <a:rPr lang="hr-HR" sz="2600" dirty="0"/>
              <a:t> </a:t>
            </a:r>
            <a:r>
              <a:rPr lang="hr-HR" sz="2600" dirty="0" err="1"/>
              <a:t>и</a:t>
            </a:r>
            <a:r>
              <a:rPr lang="hr-HR" sz="2600" dirty="0"/>
              <a:t> </a:t>
            </a:r>
            <a:r>
              <a:rPr lang="hr-HR" sz="2600" dirty="0" err="1"/>
              <a:t>катализује</a:t>
            </a:r>
            <a:r>
              <a:rPr lang="hr-HR" sz="2600" dirty="0"/>
              <a:t> </a:t>
            </a:r>
            <a:r>
              <a:rPr lang="hr-HR" sz="2600" dirty="0" err="1"/>
              <a:t>синтезу</a:t>
            </a:r>
            <a:r>
              <a:rPr lang="hr-HR" sz="2600" dirty="0"/>
              <a:t> </a:t>
            </a:r>
            <a:r>
              <a:rPr lang="hr-HR" sz="2600" dirty="0" err="1"/>
              <a:t>арахидонске</a:t>
            </a:r>
            <a:r>
              <a:rPr lang="hr-HR" sz="2600" dirty="0"/>
              <a:t> </a:t>
            </a:r>
            <a:r>
              <a:rPr lang="hr-HR" sz="2600" dirty="0" err="1"/>
              <a:t>киселине</a:t>
            </a:r>
            <a:r>
              <a:rPr lang="hr-HR" sz="2600" dirty="0"/>
              <a:t> </a:t>
            </a:r>
            <a:r>
              <a:rPr lang="hr-HR" sz="2600" dirty="0" err="1"/>
              <a:t>која</a:t>
            </a:r>
            <a:r>
              <a:rPr lang="hr-HR" sz="2600" dirty="0"/>
              <a:t> </a:t>
            </a:r>
            <a:r>
              <a:rPr lang="hr-HR" sz="2600" dirty="0" err="1"/>
              <a:t>се</a:t>
            </a:r>
            <a:r>
              <a:rPr lang="hr-HR" sz="2600" dirty="0"/>
              <a:t> </a:t>
            </a:r>
            <a:r>
              <a:rPr lang="hr-HR" sz="2600" dirty="0" err="1"/>
              <a:t>конвертује</a:t>
            </a:r>
            <a:r>
              <a:rPr lang="hr-HR" sz="2600" dirty="0"/>
              <a:t> </a:t>
            </a:r>
            <a:r>
              <a:rPr lang="hr-HR" sz="2600" dirty="0" err="1"/>
              <a:t>до</a:t>
            </a:r>
            <a:r>
              <a:rPr lang="hr-HR" sz="2600" dirty="0"/>
              <a:t> </a:t>
            </a:r>
            <a:r>
              <a:rPr lang="hr-HR" sz="2600" dirty="0" err="1"/>
              <a:t>простагландина</a:t>
            </a:r>
            <a:r>
              <a:rPr lang="hr-HR" sz="2600" dirty="0"/>
              <a:t> </a:t>
            </a:r>
            <a:r>
              <a:rPr lang="hr-HR" sz="2600" dirty="0" err="1"/>
              <a:t>деловањем</a:t>
            </a:r>
            <a:r>
              <a:rPr lang="hr-HR" sz="2600" dirty="0"/>
              <a:t> </a:t>
            </a:r>
            <a:r>
              <a:rPr lang="hr-HR" sz="2600" dirty="0" err="1"/>
              <a:t>циклооксигеназе</a:t>
            </a:r>
            <a:r>
              <a:rPr lang="hr-HR" sz="2600" dirty="0"/>
              <a:t> 2, </a:t>
            </a:r>
            <a:r>
              <a:rPr lang="hr-HR" sz="2600" dirty="0" err="1"/>
              <a:t>есенцијалних</a:t>
            </a:r>
            <a:r>
              <a:rPr lang="hr-HR" sz="2600" dirty="0"/>
              <a:t> </a:t>
            </a:r>
            <a:r>
              <a:rPr lang="hr-HR" sz="2600" dirty="0" err="1"/>
              <a:t>за</a:t>
            </a:r>
            <a:r>
              <a:rPr lang="hr-HR" sz="2600" dirty="0"/>
              <a:t> </a:t>
            </a:r>
            <a:r>
              <a:rPr lang="hr-HR" sz="2600" dirty="0" err="1"/>
              <a:t>развој</a:t>
            </a:r>
            <a:r>
              <a:rPr lang="hr-HR" sz="2600" dirty="0"/>
              <a:t> </a:t>
            </a:r>
            <a:r>
              <a:rPr lang="hr-HR" sz="2600" dirty="0" err="1"/>
              <a:t>инфламације</a:t>
            </a:r>
            <a:r>
              <a:rPr lang="hr-HR" sz="2600" dirty="0"/>
              <a:t> </a:t>
            </a:r>
            <a:r>
              <a:rPr lang="en-GB" sz="2600" dirty="0" smtClean="0"/>
              <a:t>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28338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РА </a:t>
            </a:r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и</a:t>
            </a:r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остеопороза</a:t>
            </a:r>
            <a:endParaRPr lang="en-US" sz="34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564368"/>
            <a:ext cx="10905309" cy="4351338"/>
          </a:xfrm>
        </p:spPr>
        <p:txBody>
          <a:bodyPr>
            <a:normAutofit/>
          </a:bodyPr>
          <a:lstStyle/>
          <a:p>
            <a:r>
              <a:rPr lang="hr-HR" sz="2600" dirty="0" err="1"/>
              <a:t>Код</a:t>
            </a:r>
            <a:r>
              <a:rPr lang="hr-HR" sz="2600" dirty="0"/>
              <a:t> </a:t>
            </a:r>
            <a:r>
              <a:rPr lang="hr-HR" sz="2600" dirty="0" err="1"/>
              <a:t>пацијената</a:t>
            </a:r>
            <a:r>
              <a:rPr lang="hr-HR" sz="2600" dirty="0"/>
              <a:t> </a:t>
            </a:r>
            <a:r>
              <a:rPr lang="hr-HR" sz="2600" dirty="0" err="1"/>
              <a:t>са</a:t>
            </a:r>
            <a:r>
              <a:rPr lang="hr-HR" sz="2600" dirty="0"/>
              <a:t> РА, </a:t>
            </a:r>
            <a:r>
              <a:rPr lang="hr-HR" sz="2600" dirty="0" err="1"/>
              <a:t>остеопороза</a:t>
            </a:r>
            <a:r>
              <a:rPr lang="hr-HR" sz="2600" dirty="0"/>
              <a:t> </a:t>
            </a:r>
            <a:r>
              <a:rPr lang="hr-HR" sz="2600" dirty="0" err="1"/>
              <a:t>представља</a:t>
            </a:r>
            <a:r>
              <a:rPr lang="hr-HR" sz="2600" dirty="0"/>
              <a:t> </a:t>
            </a:r>
            <a:r>
              <a:rPr lang="hr-HR" sz="2600" dirty="0" err="1"/>
              <a:t>ван-зглобну</a:t>
            </a:r>
            <a:r>
              <a:rPr lang="hr-HR" sz="2600" dirty="0"/>
              <a:t> </a:t>
            </a:r>
            <a:r>
              <a:rPr lang="hr-HR" sz="2600" dirty="0" err="1"/>
              <a:t>манифестацију</a:t>
            </a:r>
            <a:r>
              <a:rPr lang="hr-HR" sz="2600" dirty="0"/>
              <a:t> </a:t>
            </a:r>
            <a:r>
              <a:rPr lang="hr-HR" sz="2600" dirty="0" err="1"/>
              <a:t>болести</a:t>
            </a:r>
            <a:r>
              <a:rPr lang="en-GB" sz="2600" dirty="0"/>
              <a:t> </a:t>
            </a:r>
            <a:endParaRPr lang="en-GB" sz="2600" dirty="0" smtClean="0"/>
          </a:p>
          <a:p>
            <a:endParaRPr lang="en-GB" sz="2600" dirty="0" smtClean="0"/>
          </a:p>
          <a:p>
            <a:r>
              <a:rPr lang="hr-HR" sz="2600" dirty="0" err="1"/>
              <a:t>женски</a:t>
            </a:r>
            <a:r>
              <a:rPr lang="hr-HR" sz="2600" dirty="0"/>
              <a:t> </a:t>
            </a:r>
            <a:r>
              <a:rPr lang="hr-HR" sz="2600" dirty="0" err="1"/>
              <a:t>пол</a:t>
            </a:r>
            <a:r>
              <a:rPr lang="hr-HR" sz="2600" dirty="0"/>
              <a:t>, </a:t>
            </a:r>
            <a:r>
              <a:rPr lang="hr-HR" sz="2600" dirty="0" err="1"/>
              <a:t>године</a:t>
            </a:r>
            <a:r>
              <a:rPr lang="hr-HR" sz="2600" dirty="0"/>
              <a:t> </a:t>
            </a:r>
            <a:r>
              <a:rPr lang="hr-HR" sz="2600" dirty="0" err="1" smtClean="0"/>
              <a:t>старости</a:t>
            </a:r>
            <a:r>
              <a:rPr lang="hr-HR" sz="2600" dirty="0" smtClean="0"/>
              <a:t> (</a:t>
            </a:r>
            <a:r>
              <a:rPr lang="hr-HR" sz="2600" dirty="0" err="1" smtClean="0"/>
              <a:t>менопауза</a:t>
            </a:r>
            <a:r>
              <a:rPr lang="hr-HR" sz="2600" dirty="0" smtClean="0"/>
              <a:t>, </a:t>
            </a:r>
            <a:r>
              <a:rPr lang="hr-HR" sz="2600" dirty="0" err="1" smtClean="0"/>
              <a:t>недостатак</a:t>
            </a:r>
            <a:r>
              <a:rPr lang="hr-HR" sz="2600" dirty="0" smtClean="0"/>
              <a:t> </a:t>
            </a:r>
            <a:r>
              <a:rPr lang="hr-HR" sz="2600" dirty="0" err="1" smtClean="0"/>
              <a:t>естрогена</a:t>
            </a:r>
            <a:r>
              <a:rPr lang="hr-HR" sz="2600" dirty="0" smtClean="0"/>
              <a:t>), </a:t>
            </a:r>
            <a:r>
              <a:rPr lang="hr-HR" sz="2600" dirty="0" err="1" smtClean="0"/>
              <a:t>терапија</a:t>
            </a:r>
            <a:r>
              <a:rPr lang="hr-HR" sz="2600" dirty="0" smtClean="0"/>
              <a:t> </a:t>
            </a:r>
            <a:r>
              <a:rPr lang="hr-HR" sz="2600" dirty="0" err="1"/>
              <a:t>глукокортикоидима</a:t>
            </a:r>
            <a:r>
              <a:rPr lang="hr-HR" sz="2600" dirty="0"/>
              <a:t> </a:t>
            </a:r>
            <a:r>
              <a:rPr lang="hr-HR" sz="2600" dirty="0" err="1" smtClean="0"/>
              <a:t>и</a:t>
            </a:r>
            <a:r>
              <a:rPr lang="hr-HR" sz="2600" dirty="0" smtClean="0"/>
              <a:t> </a:t>
            </a:r>
            <a:r>
              <a:rPr lang="hr-HR" sz="2600" dirty="0" err="1" smtClean="0"/>
              <a:t>системске</a:t>
            </a:r>
            <a:r>
              <a:rPr lang="hr-HR" sz="2600" dirty="0" smtClean="0"/>
              <a:t> </a:t>
            </a:r>
            <a:r>
              <a:rPr lang="hr-HR" sz="2600" dirty="0" err="1" smtClean="0"/>
              <a:t>инфламаторне</a:t>
            </a:r>
            <a:r>
              <a:rPr lang="hr-HR" sz="2600" dirty="0" smtClean="0"/>
              <a:t> </a:t>
            </a:r>
            <a:r>
              <a:rPr lang="hr-HR" sz="2600" dirty="0" err="1" smtClean="0"/>
              <a:t>болести</a:t>
            </a:r>
            <a:r>
              <a:rPr lang="hr-HR" sz="2600" dirty="0" smtClean="0"/>
              <a:t> </a:t>
            </a:r>
            <a:r>
              <a:rPr lang="hr-HR" sz="2600" dirty="0" err="1" smtClean="0"/>
              <a:t>имају</a:t>
            </a:r>
            <a:r>
              <a:rPr lang="hr-HR" sz="2600" dirty="0" smtClean="0"/>
              <a:t> </a:t>
            </a:r>
            <a:r>
              <a:rPr lang="hr-HR" sz="2600" dirty="0" err="1"/>
              <a:t>велики</a:t>
            </a:r>
            <a:r>
              <a:rPr lang="hr-HR" sz="2600" dirty="0"/>
              <a:t> </a:t>
            </a:r>
            <a:r>
              <a:rPr lang="hr-HR" sz="2600" dirty="0" err="1"/>
              <a:t>утицај</a:t>
            </a:r>
            <a:r>
              <a:rPr lang="hr-HR" sz="2600" dirty="0"/>
              <a:t> </a:t>
            </a:r>
            <a:r>
              <a:rPr lang="hr-HR" sz="2600" dirty="0" err="1"/>
              <a:t>на</a:t>
            </a:r>
            <a:r>
              <a:rPr lang="hr-HR" sz="2600" dirty="0"/>
              <a:t> </a:t>
            </a:r>
            <a:r>
              <a:rPr lang="hr-HR" sz="2600" dirty="0" err="1"/>
              <a:t>поремећај</a:t>
            </a:r>
            <a:r>
              <a:rPr lang="hr-HR" sz="2600" dirty="0"/>
              <a:t> </a:t>
            </a:r>
            <a:r>
              <a:rPr lang="hr-HR" sz="2600" dirty="0" err="1"/>
              <a:t>минералне</a:t>
            </a:r>
            <a:r>
              <a:rPr lang="hr-HR" sz="2600" dirty="0"/>
              <a:t> </a:t>
            </a:r>
            <a:r>
              <a:rPr lang="hr-HR" sz="2600" dirty="0" err="1"/>
              <a:t>густине</a:t>
            </a:r>
            <a:r>
              <a:rPr lang="hr-HR" sz="2600" dirty="0"/>
              <a:t> </a:t>
            </a:r>
            <a:r>
              <a:rPr lang="hr-HR" sz="2600" dirty="0" err="1"/>
              <a:t>костију</a:t>
            </a:r>
            <a:r>
              <a:rPr lang="en-GB" sz="2600" dirty="0"/>
              <a:t> </a:t>
            </a:r>
            <a:endParaRPr lang="en-GB" sz="2600" dirty="0" smtClean="0"/>
          </a:p>
          <a:p>
            <a:endParaRPr lang="en-GB" sz="2600" dirty="0" smtClean="0"/>
          </a:p>
          <a:p>
            <a:r>
              <a:rPr lang="ru-RU" sz="2600" dirty="0" err="1"/>
              <a:t>Иако</a:t>
            </a:r>
            <a:r>
              <a:rPr lang="ru-RU" sz="2600" dirty="0"/>
              <a:t> </a:t>
            </a:r>
            <a:r>
              <a:rPr lang="ru-RU" sz="2600" dirty="0" err="1"/>
              <a:t>је</a:t>
            </a:r>
            <a:r>
              <a:rPr lang="ru-RU" sz="2600" dirty="0"/>
              <a:t> </a:t>
            </a:r>
            <a:r>
              <a:rPr lang="ru-RU" sz="2600" dirty="0" err="1"/>
              <a:t>лечење</a:t>
            </a:r>
            <a:r>
              <a:rPr lang="ru-RU" sz="2600" dirty="0"/>
              <a:t> РА </a:t>
            </a:r>
            <a:r>
              <a:rPr lang="ru-RU" sz="2600" dirty="0" err="1"/>
              <a:t>усмерено</a:t>
            </a:r>
            <a:r>
              <a:rPr lang="ru-RU" sz="2600" dirty="0"/>
              <a:t> ка </a:t>
            </a:r>
            <a:r>
              <a:rPr lang="ru-RU" sz="2600" dirty="0" err="1"/>
              <a:t>проинфламаторним</a:t>
            </a:r>
            <a:r>
              <a:rPr lang="ru-RU" sz="2600" dirty="0"/>
              <a:t> </a:t>
            </a:r>
            <a:r>
              <a:rPr lang="ru-RU" sz="2600" dirty="0" err="1"/>
              <a:t>цитокинима</a:t>
            </a:r>
            <a:r>
              <a:rPr lang="ru-RU" sz="2600" dirty="0"/>
              <a:t>, </a:t>
            </a:r>
            <a:r>
              <a:rPr lang="ru-RU" sz="2600" dirty="0" err="1"/>
              <a:t>ови</a:t>
            </a:r>
            <a:r>
              <a:rPr lang="ru-RU" sz="2600" dirty="0"/>
              <a:t> </a:t>
            </a:r>
            <a:r>
              <a:rPr lang="ru-RU" sz="2600" dirty="0" err="1"/>
              <a:t>лекови</a:t>
            </a:r>
            <a:r>
              <a:rPr lang="ru-RU" sz="2600" dirty="0"/>
              <a:t> могу </a:t>
            </a:r>
            <a:r>
              <a:rPr lang="ru-RU" sz="2600" dirty="0" err="1"/>
              <a:t>директно</a:t>
            </a:r>
            <a:r>
              <a:rPr lang="ru-RU" sz="2600" dirty="0"/>
              <a:t> или </a:t>
            </a:r>
            <a:r>
              <a:rPr lang="ru-RU" sz="2600" dirty="0" err="1"/>
              <a:t>индирекно</a:t>
            </a:r>
            <a:r>
              <a:rPr lang="ru-RU" sz="2600" dirty="0"/>
              <a:t> </a:t>
            </a:r>
            <a:r>
              <a:rPr lang="ru-RU" sz="2600" dirty="0" err="1"/>
              <a:t>успорити</a:t>
            </a:r>
            <a:r>
              <a:rPr lang="ru-RU" sz="2600" dirty="0"/>
              <a:t> </a:t>
            </a:r>
            <a:r>
              <a:rPr lang="ru-RU" sz="2600" dirty="0" err="1"/>
              <a:t>прогресију</a:t>
            </a:r>
            <a:r>
              <a:rPr lang="ru-RU" sz="2600" dirty="0"/>
              <a:t> </a:t>
            </a:r>
            <a:r>
              <a:rPr lang="ru-RU" sz="2600" dirty="0" err="1"/>
              <a:t>болести</a:t>
            </a:r>
            <a:r>
              <a:rPr lang="ru-RU" sz="2600" dirty="0"/>
              <a:t> али не могу </a:t>
            </a:r>
            <a:r>
              <a:rPr lang="ru-RU" sz="2600" dirty="0" err="1"/>
              <a:t>утицати</a:t>
            </a:r>
            <a:r>
              <a:rPr lang="ru-RU" sz="2600" dirty="0"/>
              <a:t> на остеопорозу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877672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005" y="898162"/>
            <a:ext cx="11127377" cy="4953998"/>
          </a:xfrm>
        </p:spPr>
        <p:txBody>
          <a:bodyPr>
            <a:normAutofit/>
          </a:bodyPr>
          <a:lstStyle/>
          <a:p>
            <a:r>
              <a:rPr lang="ru-RU" sz="2600" dirty="0" err="1"/>
              <a:t>Ерозија</a:t>
            </a:r>
            <a:r>
              <a:rPr lang="ru-RU" sz="2600" dirty="0"/>
              <a:t> </a:t>
            </a:r>
            <a:r>
              <a:rPr lang="ru-RU" sz="2600" dirty="0" err="1"/>
              <a:t>костију</a:t>
            </a:r>
            <a:r>
              <a:rPr lang="ru-RU" sz="2600" dirty="0"/>
              <a:t> се </a:t>
            </a:r>
            <a:r>
              <a:rPr lang="ru-RU" sz="2600" dirty="0" err="1"/>
              <a:t>јавља</a:t>
            </a:r>
            <a:r>
              <a:rPr lang="ru-RU" sz="2600" dirty="0"/>
              <a:t> на </a:t>
            </a:r>
            <a:r>
              <a:rPr lang="ru-RU" sz="2600" dirty="0" err="1"/>
              <a:t>почетку</a:t>
            </a:r>
            <a:r>
              <a:rPr lang="ru-RU" sz="2600" dirty="0"/>
              <a:t> </a:t>
            </a:r>
            <a:r>
              <a:rPr lang="ru-RU" sz="2600" dirty="0" err="1"/>
              <a:t>болести</a:t>
            </a:r>
            <a:r>
              <a:rPr lang="ru-RU" sz="2600" dirty="0"/>
              <a:t>, </a:t>
            </a:r>
            <a:r>
              <a:rPr lang="ru-RU" sz="2600" dirty="0" err="1"/>
              <a:t>понекад</a:t>
            </a:r>
            <a:r>
              <a:rPr lang="ru-RU" sz="2600" dirty="0"/>
              <a:t> у </a:t>
            </a:r>
            <a:r>
              <a:rPr lang="ru-RU" sz="2600" dirty="0" err="1"/>
              <a:t>првих</a:t>
            </a:r>
            <a:r>
              <a:rPr lang="ru-RU" sz="2600" dirty="0"/>
              <a:t> </a:t>
            </a:r>
            <a:r>
              <a:rPr lang="ru-RU" sz="2600" dirty="0" err="1"/>
              <a:t>неколико</a:t>
            </a:r>
            <a:r>
              <a:rPr lang="ru-RU" sz="2600" dirty="0"/>
              <a:t> </a:t>
            </a:r>
            <a:r>
              <a:rPr lang="ru-RU" sz="2600" dirty="0" err="1"/>
              <a:t>недеља</a:t>
            </a:r>
            <a:r>
              <a:rPr lang="ru-RU" sz="2600" dirty="0"/>
              <a:t> </a:t>
            </a:r>
            <a:r>
              <a:rPr lang="ru-RU" sz="2600" dirty="0" err="1"/>
              <a:t>након</a:t>
            </a:r>
            <a:r>
              <a:rPr lang="ru-RU" sz="2600" dirty="0"/>
              <a:t> </a:t>
            </a:r>
            <a:r>
              <a:rPr lang="ru-RU" sz="2600" dirty="0" err="1"/>
              <a:t>постављања</a:t>
            </a:r>
            <a:r>
              <a:rPr lang="ru-RU" sz="2600" dirty="0"/>
              <a:t> </a:t>
            </a:r>
            <a:r>
              <a:rPr lang="ru-RU" sz="2600" dirty="0" err="1"/>
              <a:t>дијагнозе</a:t>
            </a:r>
            <a:r>
              <a:rPr lang="ru-RU" sz="2600" dirty="0"/>
              <a:t> и предиктор </a:t>
            </a:r>
            <a:r>
              <a:rPr lang="ru-RU" sz="2600" dirty="0" err="1"/>
              <a:t>је</a:t>
            </a:r>
            <a:r>
              <a:rPr lang="ru-RU" sz="2600" dirty="0"/>
              <a:t> </a:t>
            </a:r>
            <a:r>
              <a:rPr lang="ru-RU" sz="2600" dirty="0" err="1"/>
              <a:t>лоше</a:t>
            </a:r>
            <a:r>
              <a:rPr lang="ru-RU" sz="2600" dirty="0"/>
              <a:t> </a:t>
            </a:r>
            <a:r>
              <a:rPr lang="ru-RU" sz="2600" dirty="0" smtClean="0"/>
              <a:t>прогнозе</a:t>
            </a:r>
            <a:endParaRPr lang="hr-HR" sz="2600" dirty="0" smtClean="0"/>
          </a:p>
          <a:p>
            <a:r>
              <a:rPr lang="ru-RU" sz="2600" dirty="0" err="1" smtClean="0"/>
              <a:t>Више</a:t>
            </a:r>
            <a:r>
              <a:rPr lang="ru-RU" sz="2600" dirty="0" smtClean="0"/>
              <a:t> </a:t>
            </a:r>
            <a:r>
              <a:rPr lang="ru-RU" sz="2600" dirty="0"/>
              <a:t>од 10% </a:t>
            </a:r>
            <a:r>
              <a:rPr lang="ru-RU" sz="2600" dirty="0" err="1"/>
              <a:t>пацијената</a:t>
            </a:r>
            <a:r>
              <a:rPr lang="ru-RU" sz="2600" dirty="0"/>
              <a:t> </a:t>
            </a:r>
            <a:r>
              <a:rPr lang="ru-RU" sz="2600" dirty="0" err="1"/>
              <a:t>развије</a:t>
            </a:r>
            <a:r>
              <a:rPr lang="ru-RU" sz="2600" dirty="0"/>
              <a:t> </a:t>
            </a:r>
            <a:r>
              <a:rPr lang="ru-RU" sz="2600" dirty="0" err="1"/>
              <a:t>ерозију</a:t>
            </a:r>
            <a:r>
              <a:rPr lang="ru-RU" sz="2600" dirty="0"/>
              <a:t> </a:t>
            </a:r>
            <a:r>
              <a:rPr lang="ru-RU" sz="2600" dirty="0" err="1"/>
              <a:t>костију</a:t>
            </a:r>
            <a:r>
              <a:rPr lang="ru-RU" sz="2600" dirty="0"/>
              <a:t> у периоду од 8 </a:t>
            </a:r>
            <a:r>
              <a:rPr lang="ru-RU" sz="2600" dirty="0" err="1"/>
              <a:t>недеља</a:t>
            </a:r>
            <a:r>
              <a:rPr lang="ru-RU" sz="2600" dirty="0"/>
              <a:t> од </a:t>
            </a:r>
            <a:r>
              <a:rPr lang="ru-RU" sz="2600" dirty="0" err="1"/>
              <a:t>почетка</a:t>
            </a:r>
            <a:r>
              <a:rPr lang="ru-RU" sz="2600" dirty="0"/>
              <a:t> </a:t>
            </a:r>
            <a:r>
              <a:rPr lang="ru-RU" sz="2600" dirty="0" err="1"/>
              <a:t>болести</a:t>
            </a:r>
            <a:r>
              <a:rPr lang="ru-RU" sz="2600" dirty="0"/>
              <a:t>, док 60% </a:t>
            </a:r>
            <a:r>
              <a:rPr lang="ru-RU" sz="2600" dirty="0" err="1"/>
              <a:t>има</a:t>
            </a:r>
            <a:r>
              <a:rPr lang="ru-RU" sz="2600" dirty="0"/>
              <a:t> </a:t>
            </a:r>
            <a:r>
              <a:rPr lang="ru-RU" sz="2600" dirty="0" err="1"/>
              <a:t>ерозију</a:t>
            </a:r>
            <a:r>
              <a:rPr lang="ru-RU" sz="2600" dirty="0"/>
              <a:t> </a:t>
            </a:r>
            <a:r>
              <a:rPr lang="ru-RU" sz="2600" dirty="0" err="1"/>
              <a:t>након</a:t>
            </a:r>
            <a:r>
              <a:rPr lang="ru-RU" sz="2600" dirty="0"/>
              <a:t> годину </a:t>
            </a:r>
            <a:r>
              <a:rPr lang="ru-RU" sz="2600" dirty="0" smtClean="0"/>
              <a:t>дана</a:t>
            </a:r>
            <a:endParaRPr lang="hr-HR" sz="2600" dirty="0" smtClean="0"/>
          </a:p>
          <a:p>
            <a:r>
              <a:rPr lang="hr-HR" sz="2600" dirty="0" err="1"/>
              <a:t>Г</a:t>
            </a:r>
            <a:r>
              <a:rPr lang="ru-RU" sz="2600" dirty="0" err="1" smtClean="0"/>
              <a:t>убљењ</a:t>
            </a:r>
            <a:r>
              <a:rPr lang="hr-HR" sz="2600" dirty="0" err="1" smtClean="0"/>
              <a:t>е</a:t>
            </a:r>
            <a:r>
              <a:rPr lang="ru-RU" sz="2600" dirty="0" smtClean="0"/>
              <a:t> </a:t>
            </a:r>
            <a:r>
              <a:rPr lang="ru-RU" sz="2600" dirty="0" err="1"/>
              <a:t>функционалне</a:t>
            </a:r>
            <a:r>
              <a:rPr lang="ru-RU" sz="2600" dirty="0"/>
              <a:t> способности, </a:t>
            </a:r>
            <a:r>
              <a:rPr lang="ru-RU" sz="2600" dirty="0" err="1" smtClean="0"/>
              <a:t>погорша</a:t>
            </a:r>
            <a:r>
              <a:rPr lang="hr-HR" sz="2600" dirty="0" err="1" smtClean="0"/>
              <a:t>ва</a:t>
            </a:r>
            <a:r>
              <a:rPr lang="ru-RU" sz="2600" dirty="0" err="1" smtClean="0"/>
              <a:t>ња</a:t>
            </a:r>
            <a:r>
              <a:rPr lang="ru-RU" sz="2600" dirty="0" smtClean="0"/>
              <a:t> </a:t>
            </a:r>
            <a:r>
              <a:rPr lang="ru-RU" sz="2600" dirty="0"/>
              <a:t>квалитета живота, </a:t>
            </a:r>
            <a:r>
              <a:rPr lang="ru-RU" sz="2600" dirty="0" err="1"/>
              <a:t>инвалидитета</a:t>
            </a:r>
            <a:r>
              <a:rPr lang="ru-RU" sz="2600" dirty="0"/>
              <a:t>, </a:t>
            </a:r>
            <a:r>
              <a:rPr lang="ru-RU" sz="2600" dirty="0" err="1"/>
              <a:t>пораста</a:t>
            </a:r>
            <a:r>
              <a:rPr lang="ru-RU" sz="2600" dirty="0"/>
              <a:t> </a:t>
            </a:r>
            <a:r>
              <a:rPr lang="ru-RU" sz="2600" dirty="0" err="1"/>
              <a:t>морбидитета</a:t>
            </a:r>
            <a:r>
              <a:rPr lang="ru-RU" sz="2600" dirty="0"/>
              <a:t> и </a:t>
            </a:r>
            <a:r>
              <a:rPr lang="ru-RU" sz="2600" dirty="0" err="1" smtClean="0"/>
              <a:t>морталитета</a:t>
            </a:r>
            <a:endParaRPr lang="hr-HR" sz="2600" dirty="0" smtClean="0"/>
          </a:p>
          <a:p>
            <a:r>
              <a:rPr lang="hr-HR" sz="2600" dirty="0" err="1" smtClean="0"/>
              <a:t>У</a:t>
            </a:r>
            <a:r>
              <a:rPr lang="ru-RU" sz="2600" dirty="0" smtClean="0"/>
              <a:t>купно </a:t>
            </a:r>
            <a:r>
              <a:rPr lang="ru-RU" sz="2600" dirty="0"/>
              <a:t>25% </a:t>
            </a:r>
            <a:r>
              <a:rPr lang="ru-RU" sz="2600" dirty="0" err="1"/>
              <a:t>пацијената</a:t>
            </a:r>
            <a:r>
              <a:rPr lang="ru-RU" sz="2600" dirty="0"/>
              <a:t> у </a:t>
            </a:r>
            <a:r>
              <a:rPr lang="ru-RU" sz="2600" dirty="0" err="1"/>
              <a:t>раној</a:t>
            </a:r>
            <a:r>
              <a:rPr lang="ru-RU" sz="2600" dirty="0"/>
              <a:t> </a:t>
            </a:r>
            <a:r>
              <a:rPr lang="ru-RU" sz="2600" dirty="0" err="1"/>
              <a:t>фази</a:t>
            </a:r>
            <a:r>
              <a:rPr lang="ru-RU" sz="2600" dirty="0"/>
              <a:t> </a:t>
            </a:r>
            <a:r>
              <a:rPr lang="ru-RU" sz="2600" dirty="0" err="1"/>
              <a:t>болести</a:t>
            </a:r>
            <a:r>
              <a:rPr lang="ru-RU" sz="2600" dirty="0"/>
              <a:t> </a:t>
            </a:r>
            <a:r>
              <a:rPr lang="ru-RU" sz="2600" dirty="0" smtClean="0"/>
              <a:t>им</a:t>
            </a:r>
            <a:r>
              <a:rPr lang="hr-HR" sz="2600" dirty="0" err="1" smtClean="0"/>
              <a:t>а</a:t>
            </a:r>
            <a:r>
              <a:rPr lang="ru-RU" sz="2600" dirty="0" smtClean="0"/>
              <a:t> </a:t>
            </a:r>
            <a:r>
              <a:rPr lang="ru-RU" sz="2600" dirty="0" err="1" smtClean="0"/>
              <a:t>поремећај</a:t>
            </a:r>
            <a:r>
              <a:rPr lang="ru-RU" sz="2600" dirty="0" smtClean="0"/>
              <a:t> </a:t>
            </a:r>
            <a:r>
              <a:rPr lang="ru-RU" sz="2600" dirty="0" err="1"/>
              <a:t>минералне</a:t>
            </a:r>
            <a:r>
              <a:rPr lang="ru-RU" sz="2600" dirty="0"/>
              <a:t> </a:t>
            </a:r>
            <a:r>
              <a:rPr lang="ru-RU" sz="2600" dirty="0" err="1"/>
              <a:t>густине</a:t>
            </a:r>
            <a:r>
              <a:rPr lang="ru-RU" sz="2600" dirty="0"/>
              <a:t> </a:t>
            </a:r>
            <a:r>
              <a:rPr lang="ru-RU" sz="2600" dirty="0" err="1" smtClean="0"/>
              <a:t>костију</a:t>
            </a:r>
            <a:endParaRPr lang="hr-HR" sz="2600" dirty="0" smtClean="0"/>
          </a:p>
          <a:p>
            <a:r>
              <a:rPr lang="ru-RU" sz="2600" dirty="0" smtClean="0"/>
              <a:t>Старост</a:t>
            </a:r>
            <a:r>
              <a:rPr lang="ru-RU" sz="2600" dirty="0"/>
              <a:t>, </a:t>
            </a:r>
            <a:r>
              <a:rPr lang="ru-RU" sz="2600" dirty="0" err="1"/>
              <a:t>серопозитивност</a:t>
            </a:r>
            <a:r>
              <a:rPr lang="ru-RU" sz="2600" dirty="0"/>
              <a:t> и менопауза су </a:t>
            </a:r>
            <a:r>
              <a:rPr lang="ru-RU" sz="2600" dirty="0" err="1"/>
              <a:t>фактори</a:t>
            </a:r>
            <a:r>
              <a:rPr lang="ru-RU" sz="2600" dirty="0"/>
              <a:t> </a:t>
            </a:r>
            <a:r>
              <a:rPr lang="ru-RU" sz="2600" dirty="0" err="1"/>
              <a:t>који</a:t>
            </a:r>
            <a:r>
              <a:rPr lang="ru-RU" sz="2600" dirty="0"/>
              <a:t> </a:t>
            </a:r>
            <a:r>
              <a:rPr lang="ru-RU" sz="2600" dirty="0" err="1"/>
              <a:t>највише</a:t>
            </a:r>
            <a:r>
              <a:rPr lang="ru-RU" sz="2600" dirty="0"/>
              <a:t> </a:t>
            </a:r>
            <a:r>
              <a:rPr lang="ru-RU" sz="2600" dirty="0" err="1"/>
              <a:t>доприносе</a:t>
            </a:r>
            <a:r>
              <a:rPr lang="ru-RU" sz="2600" dirty="0"/>
              <a:t> </a:t>
            </a:r>
            <a:r>
              <a:rPr lang="ru-RU" sz="2600" dirty="0" err="1"/>
              <a:t>оваквом</a:t>
            </a:r>
            <a:r>
              <a:rPr lang="ru-RU" sz="2600" dirty="0"/>
              <a:t> </a:t>
            </a:r>
            <a:r>
              <a:rPr lang="ru-RU" sz="2600" dirty="0" err="1"/>
              <a:t>резултату</a:t>
            </a:r>
            <a:r>
              <a:rPr lang="ru-RU" sz="2600" dirty="0"/>
              <a:t>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893877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30"/>
            <a:ext cx="10515600" cy="1045660"/>
          </a:xfrm>
        </p:spPr>
        <p:txBody>
          <a:bodyPr>
            <a:normAutofit/>
          </a:bodyPr>
          <a:lstStyle/>
          <a:p>
            <a:pPr lvl="2" algn="l" defTabSz="914241" rtl="0">
              <a:lnSpc>
                <a:spcPct val="90000"/>
              </a:lnSpc>
              <a:spcBef>
                <a:spcPct val="0"/>
              </a:spcBef>
            </a:pPr>
            <a:r>
              <a:rPr lang="en-US" sz="3400" b="1" dirty="0" err="1">
                <a:solidFill>
                  <a:srgbClr val="7030A0"/>
                </a:solidFill>
                <a:latin typeface="+mn-lt"/>
              </a:rPr>
              <a:t>Клиничка</a:t>
            </a:r>
            <a:r>
              <a:rPr lang="en-US" sz="3400" b="1" dirty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3400" b="1" dirty="0" err="1">
                <a:solidFill>
                  <a:srgbClr val="7030A0"/>
                </a:solidFill>
                <a:latin typeface="+mn-lt"/>
              </a:rPr>
              <a:t>слика</a:t>
            </a:r>
            <a:r>
              <a:rPr lang="en-US" sz="3400" b="1" dirty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3400" b="1" dirty="0" err="1">
                <a:solidFill>
                  <a:srgbClr val="7030A0"/>
                </a:solidFill>
                <a:latin typeface="+mn-lt"/>
              </a:rPr>
              <a:t>реуматоидног</a:t>
            </a:r>
            <a:r>
              <a:rPr lang="en-US" sz="3400" b="1" dirty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3400" b="1" dirty="0" err="1" smtClean="0">
                <a:solidFill>
                  <a:srgbClr val="7030A0"/>
                </a:solidFill>
                <a:latin typeface="+mn-lt"/>
              </a:rPr>
              <a:t>артритиса</a:t>
            </a:r>
            <a:endParaRPr lang="en-US" sz="34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err="1" smtClean="0"/>
              <a:t>Почетак</a:t>
            </a:r>
            <a:r>
              <a:rPr lang="en-US" sz="2600" dirty="0" smtClean="0"/>
              <a:t> </a:t>
            </a:r>
            <a:r>
              <a:rPr lang="en-US" sz="2600" dirty="0" err="1" smtClean="0"/>
              <a:t>болести</a:t>
            </a:r>
            <a:r>
              <a:rPr lang="en-US" sz="2600" dirty="0" smtClean="0"/>
              <a:t>: </a:t>
            </a:r>
            <a:r>
              <a:rPr lang="ru-RU" sz="2600" dirty="0" err="1"/>
              <a:t>један</a:t>
            </a:r>
            <a:r>
              <a:rPr lang="ru-RU" sz="2600" dirty="0"/>
              <a:t> или </a:t>
            </a:r>
            <a:r>
              <a:rPr lang="ru-RU" sz="2600" dirty="0" err="1"/>
              <a:t>мањи</a:t>
            </a:r>
            <a:r>
              <a:rPr lang="ru-RU" sz="2600" dirty="0"/>
              <a:t> </a:t>
            </a:r>
            <a:r>
              <a:rPr lang="ru-RU" sz="2600" dirty="0" err="1"/>
              <a:t>број</a:t>
            </a:r>
            <a:r>
              <a:rPr lang="ru-RU" sz="2600" dirty="0"/>
              <a:t> </a:t>
            </a:r>
            <a:r>
              <a:rPr lang="ru-RU" sz="2600" dirty="0" err="1"/>
              <a:t>отечених</a:t>
            </a:r>
            <a:r>
              <a:rPr lang="ru-RU" sz="2600" dirty="0"/>
              <a:t> </a:t>
            </a:r>
            <a:r>
              <a:rPr lang="ru-RU" sz="2600" dirty="0" err="1"/>
              <a:t>зглобова</a:t>
            </a:r>
            <a:r>
              <a:rPr lang="ru-RU" sz="2600" dirty="0"/>
              <a:t>, </a:t>
            </a:r>
            <a:r>
              <a:rPr lang="ru-RU" sz="2600" dirty="0" err="1" smtClean="0"/>
              <a:t>јутарњ</a:t>
            </a:r>
            <a:r>
              <a:rPr lang="hr-HR" sz="2600" dirty="0" err="1" smtClean="0"/>
              <a:t>а</a:t>
            </a:r>
            <a:r>
              <a:rPr lang="ru-RU" sz="2600" dirty="0" smtClean="0"/>
              <a:t> </a:t>
            </a:r>
            <a:r>
              <a:rPr lang="ru-RU" sz="2600" dirty="0" err="1"/>
              <a:t>укоченост</a:t>
            </a:r>
            <a:r>
              <a:rPr lang="ru-RU" sz="2600" dirty="0"/>
              <a:t> и </a:t>
            </a:r>
            <a:r>
              <a:rPr lang="ru-RU" sz="2600" dirty="0" err="1" smtClean="0"/>
              <a:t>неспецифичн</a:t>
            </a:r>
            <a:r>
              <a:rPr lang="hr-HR" sz="2600" dirty="0" err="1" smtClean="0"/>
              <a:t>и</a:t>
            </a:r>
            <a:r>
              <a:rPr lang="hr-HR" sz="2600" dirty="0" smtClean="0"/>
              <a:t> </a:t>
            </a:r>
            <a:r>
              <a:rPr lang="ru-RU" sz="2600" dirty="0" smtClean="0"/>
              <a:t>симптом</a:t>
            </a:r>
            <a:r>
              <a:rPr lang="hr-HR" sz="2600" dirty="0" err="1" smtClean="0"/>
              <a:t>и</a:t>
            </a:r>
            <a:r>
              <a:rPr lang="ru-RU" sz="2600" dirty="0" smtClean="0"/>
              <a:t> </a:t>
            </a:r>
            <a:r>
              <a:rPr lang="ru-RU" sz="2600" dirty="0" err="1"/>
              <a:t>као</a:t>
            </a:r>
            <a:r>
              <a:rPr lang="ru-RU" sz="2600" dirty="0"/>
              <a:t> </a:t>
            </a:r>
            <a:r>
              <a:rPr lang="ru-RU" sz="2600" dirty="0" err="1"/>
              <a:t>што</a:t>
            </a:r>
            <a:r>
              <a:rPr lang="ru-RU" sz="2600" dirty="0"/>
              <a:t> су умор и </a:t>
            </a:r>
            <a:r>
              <a:rPr lang="ru-RU" sz="2600" dirty="0" err="1"/>
              <a:t>осећај</a:t>
            </a:r>
            <a:r>
              <a:rPr lang="ru-RU" sz="2600" dirty="0"/>
              <a:t> </a:t>
            </a:r>
            <a:r>
              <a:rPr lang="ru-RU" sz="2600" dirty="0" err="1"/>
              <a:t>налик</a:t>
            </a:r>
            <a:r>
              <a:rPr lang="ru-RU" sz="2600" dirty="0"/>
              <a:t> </a:t>
            </a:r>
            <a:r>
              <a:rPr lang="ru-RU" sz="2600" dirty="0" err="1"/>
              <a:t>грипу</a:t>
            </a:r>
            <a:r>
              <a:rPr lang="en-GB" sz="2600" dirty="0"/>
              <a:t> </a:t>
            </a:r>
            <a:endParaRPr lang="en-GB" sz="2600" dirty="0" smtClean="0"/>
          </a:p>
          <a:p>
            <a:r>
              <a:rPr lang="ru-RU" sz="2600" dirty="0"/>
              <a:t>Бол и </a:t>
            </a:r>
            <a:r>
              <a:rPr lang="ru-RU" sz="2600" dirty="0" err="1"/>
              <a:t>оток</a:t>
            </a:r>
            <a:r>
              <a:rPr lang="ru-RU" sz="2600" dirty="0"/>
              <a:t> </a:t>
            </a:r>
            <a:r>
              <a:rPr lang="ru-RU" sz="2600" dirty="0" err="1"/>
              <a:t>зглобова</a:t>
            </a:r>
            <a:r>
              <a:rPr lang="ru-RU" sz="2600" dirty="0"/>
              <a:t> у </a:t>
            </a:r>
            <a:r>
              <a:rPr lang="ru-RU" sz="2600" dirty="0" err="1"/>
              <a:t>раног</a:t>
            </a:r>
            <a:r>
              <a:rPr lang="ru-RU" sz="2600" dirty="0"/>
              <a:t> </a:t>
            </a:r>
            <a:r>
              <a:rPr lang="ru-RU" sz="2600" dirty="0" err="1"/>
              <a:t>фази</a:t>
            </a:r>
            <a:r>
              <a:rPr lang="ru-RU" sz="2600" dirty="0"/>
              <a:t> </a:t>
            </a:r>
            <a:r>
              <a:rPr lang="ru-RU" sz="2600" dirty="0" err="1"/>
              <a:t>болести</a:t>
            </a:r>
            <a:r>
              <a:rPr lang="ru-RU" sz="2600" dirty="0"/>
              <a:t> </a:t>
            </a:r>
            <a:r>
              <a:rPr lang="ru-RU" sz="2600" dirty="0" err="1"/>
              <a:t>може</a:t>
            </a:r>
            <a:r>
              <a:rPr lang="ru-RU" sz="2600" dirty="0"/>
              <a:t> </a:t>
            </a:r>
            <a:r>
              <a:rPr lang="ru-RU" sz="2600" dirty="0" err="1"/>
              <a:t>бити</a:t>
            </a:r>
            <a:r>
              <a:rPr lang="ru-RU" sz="2600" dirty="0"/>
              <a:t> </a:t>
            </a:r>
            <a:r>
              <a:rPr lang="ru-RU" sz="2600" dirty="0" err="1" smtClean="0"/>
              <a:t>асиметрич</a:t>
            </a:r>
            <a:r>
              <a:rPr lang="hr-HR" sz="2600" dirty="0" err="1" smtClean="0"/>
              <a:t>ан</a:t>
            </a:r>
            <a:r>
              <a:rPr lang="ru-RU" sz="2600" dirty="0" smtClean="0"/>
              <a:t> </a:t>
            </a:r>
            <a:r>
              <a:rPr lang="ru-RU" sz="2600" dirty="0"/>
              <a:t>и не </a:t>
            </a:r>
            <a:r>
              <a:rPr lang="ru-RU" sz="2600" dirty="0" err="1" smtClean="0"/>
              <a:t>полиартикулар</a:t>
            </a:r>
            <a:r>
              <a:rPr lang="hr-HR" sz="2600" dirty="0" err="1" smtClean="0"/>
              <a:t>ан</a:t>
            </a:r>
            <a:r>
              <a:rPr lang="ru-RU" sz="2600" dirty="0" smtClean="0"/>
              <a:t>, </a:t>
            </a:r>
            <a:r>
              <a:rPr lang="ru-RU" sz="2600" dirty="0"/>
              <a:t>док у </a:t>
            </a:r>
            <a:r>
              <a:rPr lang="ru-RU" sz="2600" dirty="0" err="1"/>
              <a:t>каснијим</a:t>
            </a:r>
            <a:r>
              <a:rPr lang="ru-RU" sz="2600" dirty="0"/>
              <a:t> </a:t>
            </a:r>
            <a:r>
              <a:rPr lang="ru-RU" sz="2600" dirty="0" err="1"/>
              <a:t>фазама</a:t>
            </a:r>
            <a:r>
              <a:rPr lang="ru-RU" sz="2600" dirty="0"/>
              <a:t> </a:t>
            </a:r>
            <a:r>
              <a:rPr lang="ru-RU" sz="2600" dirty="0" err="1"/>
              <a:t>болести</a:t>
            </a:r>
            <a:r>
              <a:rPr lang="ru-RU" sz="2600" dirty="0"/>
              <a:t> </a:t>
            </a:r>
            <a:r>
              <a:rPr lang="ru-RU" sz="2600" dirty="0" err="1"/>
              <a:t>прелази</a:t>
            </a:r>
            <a:r>
              <a:rPr lang="ru-RU" sz="2600" dirty="0"/>
              <a:t> у </a:t>
            </a:r>
            <a:r>
              <a:rPr lang="ru-RU" sz="2600" dirty="0" err="1"/>
              <a:t>симетрични</a:t>
            </a:r>
            <a:r>
              <a:rPr lang="ru-RU" sz="2600" dirty="0"/>
              <a:t> </a:t>
            </a:r>
            <a:r>
              <a:rPr lang="ru-RU" sz="2600" dirty="0" err="1"/>
              <a:t>полиартритис</a:t>
            </a:r>
            <a:r>
              <a:rPr lang="ru-RU" sz="2600" dirty="0"/>
              <a:t> </a:t>
            </a:r>
            <a:r>
              <a:rPr lang="ru-RU" sz="2600" dirty="0" err="1"/>
              <a:t>који</a:t>
            </a:r>
            <a:r>
              <a:rPr lang="ru-RU" sz="2600" dirty="0"/>
              <a:t> могу да </a:t>
            </a:r>
            <a:r>
              <a:rPr lang="ru-RU" sz="2600" dirty="0" err="1"/>
              <a:t>прате</a:t>
            </a:r>
            <a:r>
              <a:rPr lang="ru-RU" sz="2600" dirty="0"/>
              <a:t> орган </a:t>
            </a:r>
            <a:r>
              <a:rPr lang="ru-RU" sz="2600" dirty="0" err="1"/>
              <a:t>специфичне</a:t>
            </a:r>
            <a:r>
              <a:rPr lang="ru-RU" sz="2600" dirty="0"/>
              <a:t> и </a:t>
            </a:r>
            <a:r>
              <a:rPr lang="ru-RU" sz="2600" dirty="0" err="1"/>
              <a:t>системске</a:t>
            </a:r>
            <a:r>
              <a:rPr lang="ru-RU" sz="2600" dirty="0"/>
              <a:t> </a:t>
            </a:r>
            <a:r>
              <a:rPr lang="ru-RU" sz="2600" dirty="0" err="1"/>
              <a:t>манифестације</a:t>
            </a:r>
            <a:r>
              <a:rPr lang="ru-RU" sz="2600" dirty="0"/>
              <a:t> </a:t>
            </a:r>
            <a:endParaRPr lang="en-GB" sz="2600" dirty="0" smtClean="0"/>
          </a:p>
          <a:p>
            <a:r>
              <a:rPr lang="ru-RU" sz="2600" dirty="0" err="1"/>
              <a:t>Брзо</a:t>
            </a:r>
            <a:r>
              <a:rPr lang="ru-RU" sz="2600" dirty="0"/>
              <a:t> </a:t>
            </a:r>
            <a:r>
              <a:rPr lang="ru-RU" sz="2600" dirty="0" err="1"/>
              <a:t>започињање</a:t>
            </a:r>
            <a:r>
              <a:rPr lang="ru-RU" sz="2600" dirty="0"/>
              <a:t> </a:t>
            </a:r>
            <a:r>
              <a:rPr lang="ru-RU" sz="2600" dirty="0" err="1"/>
              <a:t>терапије</a:t>
            </a:r>
            <a:r>
              <a:rPr lang="ru-RU" sz="2600" dirty="0"/>
              <a:t> </a:t>
            </a:r>
            <a:r>
              <a:rPr lang="ru-RU" sz="2600" dirty="0" err="1"/>
              <a:t>уједно</a:t>
            </a:r>
            <a:r>
              <a:rPr lang="ru-RU" sz="2600" dirty="0"/>
              <a:t> </a:t>
            </a:r>
            <a:r>
              <a:rPr lang="ru-RU" sz="2600" dirty="0" err="1"/>
              <a:t>има</a:t>
            </a:r>
            <a:r>
              <a:rPr lang="ru-RU" sz="2600" dirty="0"/>
              <a:t> и </a:t>
            </a:r>
            <a:r>
              <a:rPr lang="ru-RU" sz="2600" dirty="0" err="1"/>
              <a:t>бољу</a:t>
            </a:r>
            <a:r>
              <a:rPr lang="ru-RU" sz="2600" dirty="0"/>
              <a:t> прогнозу.</a:t>
            </a:r>
            <a:r>
              <a:rPr lang="en-GB" sz="2600" dirty="0"/>
              <a:t>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11040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Методе</a:t>
            </a:r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клиничке</a:t>
            </a:r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процене</a:t>
            </a:r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активности</a:t>
            </a:r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болести</a:t>
            </a:r>
            <a:endParaRPr lang="en-US" sz="34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06" y="1502229"/>
            <a:ext cx="11103428" cy="4674734"/>
          </a:xfrm>
        </p:spPr>
        <p:txBody>
          <a:bodyPr>
            <a:normAutofit/>
          </a:bodyPr>
          <a:lstStyle/>
          <a:p>
            <a:pPr marL="228562" lvl="2">
              <a:spcBef>
                <a:spcPts val="1000"/>
              </a:spcBef>
            </a:pPr>
            <a:r>
              <a:rPr lang="ru-RU" sz="2200" b="1" dirty="0"/>
              <a:t>Метода </a:t>
            </a:r>
            <a:r>
              <a:rPr lang="ru-RU" sz="2200" b="1" dirty="0" err="1"/>
              <a:t>процене</a:t>
            </a:r>
            <a:r>
              <a:rPr lang="ru-RU" sz="2200" b="1" dirty="0"/>
              <a:t> активности </a:t>
            </a:r>
            <a:r>
              <a:rPr lang="ru-RU" sz="2200" b="1" dirty="0" err="1"/>
              <a:t>реуматоидног</a:t>
            </a:r>
            <a:r>
              <a:rPr lang="ru-RU" sz="2200" b="1" dirty="0"/>
              <a:t> </a:t>
            </a:r>
            <a:r>
              <a:rPr lang="ru-RU" sz="2200" b="1" dirty="0" err="1"/>
              <a:t>артритиса</a:t>
            </a:r>
            <a:r>
              <a:rPr lang="ru-RU" sz="2200" b="1" dirty="0"/>
              <a:t> (</a:t>
            </a:r>
            <a:r>
              <a:rPr lang="en-US" sz="2200" b="1" dirty="0"/>
              <a:t>DAS</a:t>
            </a:r>
            <a:r>
              <a:rPr lang="ru-RU" sz="2200" b="1" dirty="0"/>
              <a:t>28-</a:t>
            </a:r>
            <a:r>
              <a:rPr lang="en-US" sz="2200" b="1" i="1" dirty="0"/>
              <a:t>Disease Activity Score</a:t>
            </a:r>
            <a:r>
              <a:rPr lang="ru-RU" sz="2200" b="1" dirty="0"/>
              <a:t>)</a:t>
            </a:r>
            <a:endParaRPr lang="en-GB" sz="2200" b="1" dirty="0"/>
          </a:p>
          <a:p>
            <a:pPr lvl="0"/>
            <a:endParaRPr lang="hr-HR" sz="2200" dirty="0" smtClean="0"/>
          </a:p>
          <a:p>
            <a:pPr lvl="0"/>
            <a:r>
              <a:rPr lang="ru-RU" sz="2200" dirty="0" err="1" smtClean="0"/>
              <a:t>Златни</a:t>
            </a:r>
            <a:r>
              <a:rPr lang="ru-RU" sz="2200" dirty="0" smtClean="0"/>
              <a:t> </a:t>
            </a:r>
            <a:r>
              <a:rPr lang="ru-RU" sz="2200" dirty="0" err="1"/>
              <a:t>стандард</a:t>
            </a:r>
            <a:r>
              <a:rPr lang="ru-RU" sz="2200" dirty="0"/>
              <a:t> за </a:t>
            </a:r>
            <a:r>
              <a:rPr lang="ru-RU" sz="2200" dirty="0" err="1"/>
              <a:t>процену</a:t>
            </a:r>
            <a:r>
              <a:rPr lang="ru-RU" sz="2200" dirty="0"/>
              <a:t> активности </a:t>
            </a:r>
            <a:r>
              <a:rPr lang="ru-RU" sz="2200" dirty="0" err="1"/>
              <a:t>болести</a:t>
            </a:r>
            <a:r>
              <a:rPr lang="ru-RU" sz="2200" dirty="0"/>
              <a:t> </a:t>
            </a:r>
            <a:r>
              <a:rPr lang="ru-RU" sz="2200" dirty="0" err="1"/>
              <a:t>је</a:t>
            </a:r>
            <a:r>
              <a:rPr lang="ru-RU" sz="2200" dirty="0"/>
              <a:t> </a:t>
            </a:r>
            <a:r>
              <a:rPr lang="ru-RU" sz="2200" dirty="0" err="1"/>
              <a:t>одређивање</a:t>
            </a:r>
            <a:r>
              <a:rPr lang="ru-RU" sz="2200" dirty="0"/>
              <a:t> индекса активности </a:t>
            </a:r>
            <a:r>
              <a:rPr lang="ru-RU" sz="2200" dirty="0" err="1"/>
              <a:t>болести</a:t>
            </a:r>
            <a:r>
              <a:rPr lang="ru-RU" sz="2200" dirty="0"/>
              <a:t> </a:t>
            </a:r>
            <a:r>
              <a:rPr lang="en-US" sz="2200" dirty="0"/>
              <a:t>DAS</a:t>
            </a:r>
            <a:r>
              <a:rPr lang="ru-RU" sz="2200" dirty="0"/>
              <a:t>28 </a:t>
            </a:r>
            <a:r>
              <a:rPr lang="ru-RU" sz="2200" dirty="0" err="1"/>
              <a:t>који</a:t>
            </a:r>
            <a:r>
              <a:rPr lang="ru-RU" sz="2200" dirty="0"/>
              <a:t> </a:t>
            </a:r>
            <a:r>
              <a:rPr lang="ru-RU" sz="2200" dirty="0" err="1"/>
              <a:t>укључује</a:t>
            </a:r>
            <a:r>
              <a:rPr lang="ru-RU" sz="2200" dirty="0"/>
              <a:t> </a:t>
            </a:r>
            <a:r>
              <a:rPr lang="ru-RU" sz="2200" dirty="0" err="1"/>
              <a:t>број</a:t>
            </a:r>
            <a:r>
              <a:rPr lang="ru-RU" sz="2200" dirty="0"/>
              <a:t> </a:t>
            </a:r>
            <a:r>
              <a:rPr lang="ru-RU" sz="2200" dirty="0" err="1"/>
              <a:t>отечених</a:t>
            </a:r>
            <a:r>
              <a:rPr lang="ru-RU" sz="2200" dirty="0"/>
              <a:t> и </a:t>
            </a:r>
            <a:r>
              <a:rPr lang="ru-RU" sz="2200" dirty="0" err="1"/>
              <a:t>болних</a:t>
            </a:r>
            <a:r>
              <a:rPr lang="ru-RU" sz="2200" dirty="0"/>
              <a:t> </a:t>
            </a:r>
            <a:r>
              <a:rPr lang="ru-RU" sz="2200" dirty="0" err="1"/>
              <a:t>зглобова</a:t>
            </a:r>
            <a:r>
              <a:rPr lang="ru-RU" sz="2200" dirty="0"/>
              <a:t>, </a:t>
            </a:r>
            <a:r>
              <a:rPr lang="ru-RU" sz="2200" dirty="0" err="1"/>
              <a:t>опште</a:t>
            </a:r>
            <a:r>
              <a:rPr lang="ru-RU" sz="2200" dirty="0"/>
              <a:t> </a:t>
            </a:r>
            <a:r>
              <a:rPr lang="ru-RU" sz="2200" dirty="0" err="1"/>
              <a:t>здравље</a:t>
            </a:r>
            <a:r>
              <a:rPr lang="ru-RU" sz="2200" dirty="0"/>
              <a:t> </a:t>
            </a:r>
            <a:r>
              <a:rPr lang="ru-RU" sz="2200" dirty="0" err="1"/>
              <a:t>пацијената</a:t>
            </a:r>
            <a:r>
              <a:rPr lang="ru-RU" sz="2200" dirty="0"/>
              <a:t> </a:t>
            </a:r>
            <a:r>
              <a:rPr lang="ru-RU" sz="2200" dirty="0" err="1"/>
              <a:t>исказано</a:t>
            </a:r>
            <a:r>
              <a:rPr lang="ru-RU" sz="2200" dirty="0"/>
              <a:t> </a:t>
            </a:r>
            <a:r>
              <a:rPr lang="ru-RU" sz="2200" dirty="0" err="1"/>
              <a:t>визуелно-аналогном</a:t>
            </a:r>
            <a:r>
              <a:rPr lang="ru-RU" sz="2200" dirty="0"/>
              <a:t> скалом на 100</a:t>
            </a:r>
            <a:r>
              <a:rPr lang="en-US" sz="2200" dirty="0"/>
              <a:t>mm</a:t>
            </a:r>
            <a:r>
              <a:rPr lang="ru-RU" sz="2200" dirty="0"/>
              <a:t> и </a:t>
            </a:r>
            <a:r>
              <a:rPr lang="ru-RU" sz="2200" dirty="0" err="1" smtClean="0"/>
              <a:t>седиментацију</a:t>
            </a:r>
            <a:endParaRPr lang="hr-HR" sz="2200" dirty="0" smtClean="0"/>
          </a:p>
          <a:p>
            <a:pPr lvl="0"/>
            <a:r>
              <a:rPr lang="ru-RU" sz="2200" dirty="0" err="1" smtClean="0"/>
              <a:t>Процена</a:t>
            </a:r>
            <a:r>
              <a:rPr lang="ru-RU" sz="2200" dirty="0" smtClean="0"/>
              <a:t> </a:t>
            </a:r>
            <a:r>
              <a:rPr lang="ru-RU" sz="2200" dirty="0"/>
              <a:t>скора активности </a:t>
            </a:r>
            <a:r>
              <a:rPr lang="ru-RU" sz="2200" dirty="0" err="1"/>
              <a:t>болести</a:t>
            </a:r>
            <a:r>
              <a:rPr lang="ru-RU" sz="2200" dirty="0"/>
              <a:t> на основу </a:t>
            </a:r>
            <a:r>
              <a:rPr lang="ru-RU" sz="2200" dirty="0" err="1"/>
              <a:t>овог</a:t>
            </a:r>
            <a:r>
              <a:rPr lang="ru-RU" sz="2200" dirty="0"/>
              <a:t> параметра, заснована </a:t>
            </a:r>
            <a:r>
              <a:rPr lang="ru-RU" sz="2200" dirty="0" err="1"/>
              <a:t>је</a:t>
            </a:r>
            <a:r>
              <a:rPr lang="ru-RU" sz="2200" dirty="0"/>
              <a:t> на </a:t>
            </a:r>
            <a:r>
              <a:rPr lang="ru-RU" sz="2200" dirty="0" err="1"/>
              <a:t>лабораторијском</a:t>
            </a:r>
            <a:r>
              <a:rPr lang="ru-RU" sz="2200" dirty="0"/>
              <a:t> </a:t>
            </a:r>
            <a:r>
              <a:rPr lang="ru-RU" sz="2200" dirty="0" err="1"/>
              <a:t>резултату</a:t>
            </a:r>
            <a:r>
              <a:rPr lang="ru-RU" sz="2200" dirty="0"/>
              <a:t> </a:t>
            </a:r>
            <a:r>
              <a:rPr lang="ru-RU" sz="2200" dirty="0" err="1"/>
              <a:t>седиментације</a:t>
            </a:r>
            <a:r>
              <a:rPr lang="ru-RU" sz="2200" dirty="0"/>
              <a:t>, при чему се за </a:t>
            </a:r>
            <a:r>
              <a:rPr lang="ru-RU" sz="2200" dirty="0" err="1"/>
              <a:t>процену</a:t>
            </a:r>
            <a:r>
              <a:rPr lang="ru-RU" sz="2200" dirty="0"/>
              <a:t> активности </a:t>
            </a:r>
            <a:r>
              <a:rPr lang="ru-RU" sz="2200" dirty="0" err="1"/>
              <a:t>болести</a:t>
            </a:r>
            <a:r>
              <a:rPr lang="ru-RU" sz="2200" dirty="0"/>
              <a:t> </a:t>
            </a:r>
            <a:r>
              <a:rPr lang="ru-RU" sz="2200" dirty="0" err="1"/>
              <a:t>овом</a:t>
            </a:r>
            <a:r>
              <a:rPr lang="ru-RU" sz="2200" dirty="0"/>
              <a:t> методом, </a:t>
            </a:r>
            <a:r>
              <a:rPr lang="ru-RU" sz="2200" dirty="0" err="1"/>
              <a:t>прегледају</a:t>
            </a:r>
            <a:r>
              <a:rPr lang="ru-RU" sz="2200" dirty="0"/>
              <a:t> и </a:t>
            </a:r>
            <a:r>
              <a:rPr lang="ru-RU" sz="2200" dirty="0" err="1"/>
              <a:t>следећи</a:t>
            </a:r>
            <a:r>
              <a:rPr lang="ru-RU" sz="2200" dirty="0"/>
              <a:t> </a:t>
            </a:r>
            <a:r>
              <a:rPr lang="ru-RU" sz="2200" dirty="0" err="1"/>
              <a:t>зглобови</a:t>
            </a:r>
            <a:r>
              <a:rPr lang="ru-RU" sz="2200" dirty="0"/>
              <a:t>: </a:t>
            </a:r>
            <a:r>
              <a:rPr lang="ru-RU" sz="2200" dirty="0" err="1"/>
              <a:t>ручни</a:t>
            </a:r>
            <a:r>
              <a:rPr lang="ru-RU" sz="2200" dirty="0"/>
              <a:t> </a:t>
            </a:r>
            <a:r>
              <a:rPr lang="ru-RU" sz="2200" dirty="0" err="1"/>
              <a:t>зглобови</a:t>
            </a:r>
            <a:r>
              <a:rPr lang="ru-RU" sz="2200" dirty="0"/>
              <a:t>, </a:t>
            </a:r>
            <a:r>
              <a:rPr lang="ru-RU" sz="2200" dirty="0" err="1"/>
              <a:t>лактови</a:t>
            </a:r>
            <a:r>
              <a:rPr lang="ru-RU" sz="2200" dirty="0"/>
              <a:t>, рамена, </a:t>
            </a:r>
            <a:r>
              <a:rPr lang="ru-RU" sz="2200" dirty="0" err="1"/>
              <a:t>матакарпофалангеални</a:t>
            </a:r>
            <a:r>
              <a:rPr lang="ru-RU" sz="2200" dirty="0"/>
              <a:t>, </a:t>
            </a:r>
            <a:r>
              <a:rPr lang="ru-RU" sz="2200" dirty="0" err="1"/>
              <a:t>проксимални</a:t>
            </a:r>
            <a:r>
              <a:rPr lang="ru-RU" sz="2200" dirty="0"/>
              <a:t> </a:t>
            </a:r>
            <a:r>
              <a:rPr lang="ru-RU" sz="2200" dirty="0" err="1"/>
              <a:t>интерфалангеални</a:t>
            </a:r>
            <a:r>
              <a:rPr lang="ru-RU" sz="2200" dirty="0"/>
              <a:t> </a:t>
            </a:r>
            <a:r>
              <a:rPr lang="ru-RU" sz="2200" dirty="0" err="1"/>
              <a:t>зглобови</a:t>
            </a:r>
            <a:r>
              <a:rPr lang="ru-RU" sz="2200" dirty="0"/>
              <a:t> и </a:t>
            </a:r>
            <a:r>
              <a:rPr lang="ru-RU" sz="2200" dirty="0" err="1"/>
              <a:t>интерфалангеални</a:t>
            </a:r>
            <a:r>
              <a:rPr lang="ru-RU" sz="2200" dirty="0"/>
              <a:t> </a:t>
            </a:r>
            <a:r>
              <a:rPr lang="ru-RU" sz="2200" dirty="0" err="1"/>
              <a:t>зглобови</a:t>
            </a:r>
            <a:r>
              <a:rPr lang="ru-RU" sz="2200" dirty="0"/>
              <a:t> </a:t>
            </a:r>
            <a:r>
              <a:rPr lang="ru-RU" sz="2200" dirty="0" err="1"/>
              <a:t>палца</a:t>
            </a:r>
            <a:r>
              <a:rPr lang="ru-RU" sz="2200" dirty="0"/>
              <a:t> </a:t>
            </a:r>
            <a:r>
              <a:rPr lang="ru-RU" sz="2200" dirty="0" err="1"/>
              <a:t>шака</a:t>
            </a:r>
            <a:r>
              <a:rPr lang="ru-RU" sz="2200" dirty="0"/>
              <a:t>, а у </a:t>
            </a:r>
            <a:r>
              <a:rPr lang="ru-RU" sz="2200" dirty="0" err="1"/>
              <a:t>обзир</a:t>
            </a:r>
            <a:r>
              <a:rPr lang="ru-RU" sz="2200" dirty="0"/>
              <a:t> се </a:t>
            </a:r>
            <a:r>
              <a:rPr lang="ru-RU" sz="2200" dirty="0" err="1"/>
              <a:t>узима</a:t>
            </a:r>
            <a:r>
              <a:rPr lang="ru-RU" sz="2200" dirty="0"/>
              <a:t> и </a:t>
            </a:r>
            <a:r>
              <a:rPr lang="en-US" sz="2200" dirty="0"/>
              <a:t>PVAS</a:t>
            </a:r>
            <a:r>
              <a:rPr lang="ru-RU" sz="2200" dirty="0"/>
              <a:t> – </a:t>
            </a:r>
            <a:r>
              <a:rPr lang="ru-RU" sz="2200" dirty="0" err="1"/>
              <a:t>визуелно-аналогна</a:t>
            </a:r>
            <a:r>
              <a:rPr lang="ru-RU" sz="2200" dirty="0"/>
              <a:t> скала (</a:t>
            </a:r>
            <a:r>
              <a:rPr lang="ru-RU" sz="2200" dirty="0" err="1"/>
              <a:t>болесникова</a:t>
            </a:r>
            <a:r>
              <a:rPr lang="ru-RU" sz="2200" dirty="0"/>
              <a:t> </a:t>
            </a:r>
            <a:r>
              <a:rPr lang="ru-RU" sz="2200" dirty="0" err="1"/>
              <a:t>свеукупна</a:t>
            </a:r>
            <a:r>
              <a:rPr lang="ru-RU" sz="2200" dirty="0"/>
              <a:t> </a:t>
            </a:r>
            <a:r>
              <a:rPr lang="ru-RU" sz="2200" dirty="0" err="1"/>
              <a:t>процена</a:t>
            </a:r>
            <a:r>
              <a:rPr lang="ru-RU" sz="2200" dirty="0"/>
              <a:t> </a:t>
            </a:r>
            <a:r>
              <a:rPr lang="ru-RU" sz="2200" dirty="0" err="1"/>
              <a:t>болести</a:t>
            </a:r>
            <a:r>
              <a:rPr lang="ru-RU" sz="2200" dirty="0"/>
              <a:t>). </a:t>
            </a:r>
            <a:endParaRPr lang="en-GB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64997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045029"/>
            <a:ext cx="10735491" cy="5131934"/>
          </a:xfrm>
        </p:spPr>
        <p:txBody>
          <a:bodyPr>
            <a:normAutofit/>
          </a:bodyPr>
          <a:lstStyle/>
          <a:p>
            <a:r>
              <a:rPr lang="en-US" sz="2400" b="1" dirty="0"/>
              <a:t>DAS</a:t>
            </a:r>
            <a:r>
              <a:rPr lang="ru-RU" sz="2400" b="1" dirty="0"/>
              <a:t> 28-</a:t>
            </a:r>
            <a:r>
              <a:rPr lang="en-US" sz="2400" b="1" dirty="0"/>
              <a:t>SE</a:t>
            </a:r>
            <a:r>
              <a:rPr lang="ru-RU" sz="2400" b="1" dirty="0"/>
              <a:t> = 0,56 </a:t>
            </a:r>
            <a:r>
              <a:rPr lang="en-US" sz="2400" b="1" dirty="0"/>
              <a:t>x</a:t>
            </a:r>
            <a:r>
              <a:rPr lang="ru-RU" sz="2400" b="1" dirty="0"/>
              <a:t> √(ББЗ28) + 0,28 </a:t>
            </a:r>
            <a:r>
              <a:rPr lang="en-US" sz="2400" b="1" dirty="0"/>
              <a:t>x</a:t>
            </a:r>
            <a:r>
              <a:rPr lang="ru-RU" sz="2400" b="1" dirty="0"/>
              <a:t> √(БОЗ28) + 0,70 </a:t>
            </a:r>
            <a:r>
              <a:rPr lang="en-US" sz="2400" b="1" dirty="0"/>
              <a:t>x log</a:t>
            </a:r>
            <a:r>
              <a:rPr lang="ru-RU" sz="2400" b="1" dirty="0"/>
              <a:t> (</a:t>
            </a:r>
            <a:r>
              <a:rPr lang="en-US" sz="2400" b="1" dirty="0"/>
              <a:t>SE</a:t>
            </a:r>
            <a:r>
              <a:rPr lang="ru-RU" sz="2400" b="1" dirty="0"/>
              <a:t>) + 0,014 </a:t>
            </a:r>
            <a:r>
              <a:rPr lang="en-US" sz="2400" b="1" dirty="0"/>
              <a:t>x</a:t>
            </a:r>
            <a:r>
              <a:rPr lang="ru-RU" sz="2400" b="1" dirty="0"/>
              <a:t> (р</a:t>
            </a:r>
            <a:r>
              <a:rPr lang="en-US" sz="2400" b="1" dirty="0"/>
              <a:t>VAS</a:t>
            </a:r>
            <a:r>
              <a:rPr lang="ru-RU" sz="2400" b="1" dirty="0"/>
              <a:t>)</a:t>
            </a:r>
            <a:endParaRPr lang="en-GB" sz="2400" dirty="0"/>
          </a:p>
          <a:p>
            <a:r>
              <a:rPr lang="en-US" sz="2400" b="1" dirty="0"/>
              <a:t>DAS</a:t>
            </a:r>
            <a:r>
              <a:rPr lang="ru-RU" sz="2400" b="1" dirty="0"/>
              <a:t>28-</a:t>
            </a:r>
            <a:r>
              <a:rPr lang="en-US" sz="2400" b="1" dirty="0"/>
              <a:t>CRP</a:t>
            </a:r>
            <a:r>
              <a:rPr lang="ru-RU" sz="2400" b="1" dirty="0"/>
              <a:t> = 0.56× (ББЗ28) + 0.28 × (БОЗ-28) + 0.36 × </a:t>
            </a:r>
            <a:r>
              <a:rPr lang="en-US" sz="2400" b="1" dirty="0"/>
              <a:t>ln</a:t>
            </a:r>
            <a:r>
              <a:rPr lang="ru-RU" sz="2400" b="1" dirty="0"/>
              <a:t>(</a:t>
            </a:r>
            <a:r>
              <a:rPr lang="en-US" sz="2400" b="1" dirty="0"/>
              <a:t>CRP</a:t>
            </a:r>
            <a:r>
              <a:rPr lang="ru-RU" sz="2400" b="1" dirty="0"/>
              <a:t> + 1) +0.96+0.14</a:t>
            </a:r>
            <a:r>
              <a:rPr lang="en-US" sz="2400" b="1" dirty="0" err="1"/>
              <a:t>xVAS</a:t>
            </a:r>
            <a:endParaRPr lang="en-GB" sz="2400" dirty="0"/>
          </a:p>
          <a:p>
            <a:endParaRPr lang="en-GB" sz="2400" dirty="0"/>
          </a:p>
          <a:p>
            <a:pPr lvl="0"/>
            <a:r>
              <a:rPr lang="ru-RU" sz="2400" b="1" dirty="0" err="1"/>
              <a:t>Број</a:t>
            </a:r>
            <a:r>
              <a:rPr lang="ru-RU" sz="2400" b="1" dirty="0"/>
              <a:t> </a:t>
            </a:r>
            <a:r>
              <a:rPr lang="ru-RU" sz="2400" b="1" dirty="0" err="1"/>
              <a:t>болних</a:t>
            </a:r>
            <a:r>
              <a:rPr lang="ru-RU" sz="2400" b="1" dirty="0"/>
              <a:t> </a:t>
            </a:r>
            <a:r>
              <a:rPr lang="ru-RU" sz="2400" b="1" dirty="0" err="1"/>
              <a:t>зглобова</a:t>
            </a:r>
            <a:r>
              <a:rPr lang="ru-RU" sz="2400" dirty="0"/>
              <a:t> (ББЗ) – </a:t>
            </a:r>
            <a:r>
              <a:rPr lang="ru-RU" sz="2400" dirty="0" err="1"/>
              <a:t>налаз</a:t>
            </a:r>
            <a:r>
              <a:rPr lang="ru-RU" sz="2400" dirty="0"/>
              <a:t> </a:t>
            </a:r>
            <a:r>
              <a:rPr lang="ru-RU" sz="2400" dirty="0" err="1"/>
              <a:t>укупног</a:t>
            </a:r>
            <a:r>
              <a:rPr lang="ru-RU" sz="2400" dirty="0"/>
              <a:t> </a:t>
            </a:r>
            <a:r>
              <a:rPr lang="ru-RU" sz="2400" dirty="0" err="1"/>
              <a:t>броја</a:t>
            </a:r>
            <a:r>
              <a:rPr lang="ru-RU" sz="2400" dirty="0"/>
              <a:t> </a:t>
            </a:r>
            <a:r>
              <a:rPr lang="ru-RU" sz="2400" dirty="0" err="1"/>
              <a:t>болних</a:t>
            </a:r>
            <a:r>
              <a:rPr lang="ru-RU" sz="2400" dirty="0"/>
              <a:t> </a:t>
            </a:r>
            <a:r>
              <a:rPr lang="ru-RU" sz="2400" dirty="0" err="1"/>
              <a:t>зглобова</a:t>
            </a:r>
            <a:r>
              <a:rPr lang="ru-RU" sz="2400" dirty="0"/>
              <a:t> </a:t>
            </a:r>
            <a:r>
              <a:rPr lang="ru-RU" sz="2400" dirty="0" err="1"/>
              <a:t>утврђеним</a:t>
            </a:r>
            <a:r>
              <a:rPr lang="ru-RU" sz="2400" dirty="0"/>
              <a:t> лекарским </a:t>
            </a:r>
            <a:r>
              <a:rPr lang="ru-RU" sz="2400" dirty="0" err="1"/>
              <a:t>прегледом</a:t>
            </a:r>
            <a:r>
              <a:rPr lang="ru-RU" sz="2400" dirty="0"/>
              <a:t>, од </a:t>
            </a:r>
            <a:r>
              <a:rPr lang="ru-RU" sz="2400" dirty="0" err="1"/>
              <a:t>укупно</a:t>
            </a:r>
            <a:r>
              <a:rPr lang="ru-RU" sz="2400" dirty="0"/>
              <a:t> 28 </a:t>
            </a:r>
            <a:r>
              <a:rPr lang="ru-RU" sz="2400" dirty="0" err="1"/>
              <a:t>зглобова</a:t>
            </a:r>
            <a:r>
              <a:rPr lang="ru-RU" sz="2400" dirty="0"/>
              <a:t> </a:t>
            </a:r>
            <a:r>
              <a:rPr lang="ru-RU" sz="2400" dirty="0" err="1"/>
              <a:t>који</a:t>
            </a:r>
            <a:r>
              <a:rPr lang="ru-RU" sz="2400" dirty="0"/>
              <a:t> се </a:t>
            </a:r>
            <a:r>
              <a:rPr lang="ru-RU" sz="2400" dirty="0" err="1"/>
              <a:t>прате</a:t>
            </a:r>
            <a:r>
              <a:rPr lang="ru-RU" sz="2400" dirty="0"/>
              <a:t>.</a:t>
            </a:r>
            <a:endParaRPr lang="en-GB" sz="2400" dirty="0"/>
          </a:p>
          <a:p>
            <a:pPr lvl="0"/>
            <a:r>
              <a:rPr lang="ru-RU" sz="2400" b="1" dirty="0" err="1"/>
              <a:t>Број</a:t>
            </a:r>
            <a:r>
              <a:rPr lang="ru-RU" sz="2400" b="1" dirty="0"/>
              <a:t> </a:t>
            </a:r>
            <a:r>
              <a:rPr lang="ru-RU" sz="2400" b="1" dirty="0" err="1"/>
              <a:t>отечених</a:t>
            </a:r>
            <a:r>
              <a:rPr lang="ru-RU" sz="2400" b="1" dirty="0"/>
              <a:t> </a:t>
            </a:r>
            <a:r>
              <a:rPr lang="ru-RU" sz="2400" b="1" dirty="0" err="1"/>
              <a:t>зглобова</a:t>
            </a:r>
            <a:r>
              <a:rPr lang="ru-RU" sz="2400" dirty="0"/>
              <a:t> (БОЗ) – </a:t>
            </a:r>
            <a:r>
              <a:rPr lang="ru-RU" sz="2400" dirty="0" err="1"/>
              <a:t>налаз</a:t>
            </a:r>
            <a:r>
              <a:rPr lang="ru-RU" sz="2400" dirty="0"/>
              <a:t> </a:t>
            </a:r>
            <a:r>
              <a:rPr lang="ru-RU" sz="2400" dirty="0" err="1"/>
              <a:t>укупног</a:t>
            </a:r>
            <a:r>
              <a:rPr lang="ru-RU" sz="2400" dirty="0"/>
              <a:t> </a:t>
            </a:r>
            <a:r>
              <a:rPr lang="ru-RU" sz="2400" dirty="0" err="1"/>
              <a:t>броја</a:t>
            </a:r>
            <a:r>
              <a:rPr lang="ru-RU" sz="2400" dirty="0"/>
              <a:t> </a:t>
            </a:r>
            <a:r>
              <a:rPr lang="ru-RU" sz="2400" dirty="0" err="1"/>
              <a:t>отечених</a:t>
            </a:r>
            <a:r>
              <a:rPr lang="ru-RU" sz="2400" dirty="0"/>
              <a:t> </a:t>
            </a:r>
            <a:r>
              <a:rPr lang="ru-RU" sz="2400" dirty="0" err="1"/>
              <a:t>зглобова</a:t>
            </a:r>
            <a:r>
              <a:rPr lang="ru-RU" sz="2400" dirty="0"/>
              <a:t> </a:t>
            </a:r>
            <a:r>
              <a:rPr lang="ru-RU" sz="2400" dirty="0" err="1"/>
              <a:t>утврђеним</a:t>
            </a:r>
            <a:r>
              <a:rPr lang="ru-RU" sz="2400" dirty="0"/>
              <a:t> лекарским </a:t>
            </a:r>
            <a:r>
              <a:rPr lang="ru-RU" sz="2400" dirty="0" err="1"/>
              <a:t>прегледом</a:t>
            </a:r>
            <a:r>
              <a:rPr lang="ru-RU" sz="2400" dirty="0"/>
              <a:t>, од </a:t>
            </a:r>
            <a:r>
              <a:rPr lang="ru-RU" sz="2400" dirty="0" err="1"/>
              <a:t>укупно</a:t>
            </a:r>
            <a:r>
              <a:rPr lang="ru-RU" sz="2400" dirty="0"/>
              <a:t> 28 </a:t>
            </a:r>
            <a:r>
              <a:rPr lang="ru-RU" sz="2400" dirty="0" err="1"/>
              <a:t>зглобова</a:t>
            </a:r>
            <a:r>
              <a:rPr lang="ru-RU" sz="2400" dirty="0"/>
              <a:t> </a:t>
            </a:r>
            <a:r>
              <a:rPr lang="ru-RU" sz="2400" dirty="0" err="1"/>
              <a:t>који</a:t>
            </a:r>
            <a:r>
              <a:rPr lang="ru-RU" sz="2400" dirty="0"/>
              <a:t> се </a:t>
            </a:r>
            <a:r>
              <a:rPr lang="ru-RU" sz="2400" dirty="0" err="1"/>
              <a:t>прате</a:t>
            </a:r>
            <a:r>
              <a:rPr lang="ru-RU" sz="2400" dirty="0"/>
              <a:t>.</a:t>
            </a:r>
            <a:endParaRPr lang="en-GB" sz="2400" dirty="0"/>
          </a:p>
          <a:p>
            <a:pPr lvl="0"/>
            <a:r>
              <a:rPr lang="ru-RU" sz="2400" b="1" dirty="0" err="1"/>
              <a:t>Визуелно-аналогна</a:t>
            </a:r>
            <a:r>
              <a:rPr lang="ru-RU" sz="2400" b="1" dirty="0"/>
              <a:t> скала</a:t>
            </a:r>
            <a:r>
              <a:rPr lang="ru-RU" sz="2400" dirty="0"/>
              <a:t> (р</a:t>
            </a:r>
            <a:r>
              <a:rPr lang="en-US" sz="2400" dirty="0"/>
              <a:t>VAS</a:t>
            </a:r>
            <a:r>
              <a:rPr lang="ru-RU" sz="2400" dirty="0"/>
              <a:t>) – </a:t>
            </a:r>
            <a:r>
              <a:rPr lang="ru-RU" sz="2400" dirty="0" err="1"/>
              <a:t>пацијентова</a:t>
            </a:r>
            <a:r>
              <a:rPr lang="ru-RU" sz="2400" dirty="0"/>
              <a:t> </a:t>
            </a:r>
            <a:r>
              <a:rPr lang="ru-RU" sz="2400" dirty="0" err="1"/>
              <a:t>свеукупна</a:t>
            </a:r>
            <a:r>
              <a:rPr lang="ru-RU" sz="2400" dirty="0"/>
              <a:t> </a:t>
            </a:r>
            <a:r>
              <a:rPr lang="ru-RU" sz="2400" dirty="0" err="1"/>
              <a:t>процена</a:t>
            </a:r>
            <a:r>
              <a:rPr lang="ru-RU" sz="2400" dirty="0"/>
              <a:t> </a:t>
            </a:r>
            <a:r>
              <a:rPr lang="ru-RU" sz="2400" dirty="0" err="1"/>
              <a:t>болести</a:t>
            </a:r>
            <a:r>
              <a:rPr lang="ru-RU" sz="2400" dirty="0"/>
              <a:t> –– </a:t>
            </a:r>
            <a:r>
              <a:rPr lang="ru-RU" sz="2400" dirty="0" err="1"/>
              <a:t>представља</a:t>
            </a:r>
            <a:r>
              <a:rPr lang="ru-RU" sz="2400" dirty="0"/>
              <a:t> </a:t>
            </a:r>
            <a:r>
              <a:rPr lang="ru-RU" sz="2400" dirty="0" err="1"/>
              <a:t>пацијентову</a:t>
            </a:r>
            <a:r>
              <a:rPr lang="ru-RU" sz="2400" dirty="0"/>
              <a:t> </a:t>
            </a:r>
            <a:r>
              <a:rPr lang="ru-RU" sz="2400" dirty="0" err="1"/>
              <a:t>процену</a:t>
            </a:r>
            <a:r>
              <a:rPr lang="ru-RU" sz="2400" dirty="0"/>
              <a:t> </a:t>
            </a:r>
            <a:r>
              <a:rPr lang="ru-RU" sz="2400" dirty="0" err="1"/>
              <a:t>утицаја</a:t>
            </a:r>
            <a:r>
              <a:rPr lang="ru-RU" sz="2400" dirty="0"/>
              <a:t> РА на </a:t>
            </a:r>
            <a:r>
              <a:rPr lang="ru-RU" sz="2400" dirty="0" err="1"/>
              <a:t>његово</a:t>
            </a:r>
            <a:r>
              <a:rPr lang="ru-RU" sz="2400" dirty="0"/>
              <a:t> </a:t>
            </a:r>
            <a:r>
              <a:rPr lang="ru-RU" sz="2400" dirty="0" err="1"/>
              <a:t>свеукупно</a:t>
            </a:r>
            <a:r>
              <a:rPr lang="ru-RU" sz="2400" dirty="0"/>
              <a:t> </a:t>
            </a:r>
            <a:r>
              <a:rPr lang="ru-RU" sz="2400" dirty="0" err="1"/>
              <a:t>стање</a:t>
            </a:r>
            <a:r>
              <a:rPr lang="ru-RU" sz="2400" dirty="0"/>
              <a:t>, </a:t>
            </a:r>
            <a:r>
              <a:rPr lang="ru-RU" sz="2400" dirty="0" err="1"/>
              <a:t>одговарајући</a:t>
            </a:r>
            <a:r>
              <a:rPr lang="ru-RU" sz="2400" dirty="0"/>
              <a:t> на </a:t>
            </a:r>
            <a:r>
              <a:rPr lang="ru-RU" sz="2400" dirty="0" err="1"/>
              <a:t>питање</a:t>
            </a:r>
            <a:r>
              <a:rPr lang="ru-RU" sz="2400" dirty="0"/>
              <a:t>: ”</a:t>
            </a:r>
            <a:r>
              <a:rPr lang="ru-RU" sz="2400" dirty="0" err="1"/>
              <a:t>Узимајући</a:t>
            </a:r>
            <a:r>
              <a:rPr lang="ru-RU" sz="2400" dirty="0"/>
              <a:t> у </a:t>
            </a:r>
            <a:r>
              <a:rPr lang="ru-RU" sz="2400" dirty="0" err="1"/>
              <a:t>обзир</a:t>
            </a:r>
            <a:r>
              <a:rPr lang="ru-RU" sz="2400" dirty="0"/>
              <a:t> </a:t>
            </a:r>
            <a:r>
              <a:rPr lang="ru-RU" sz="2400" dirty="0" err="1"/>
              <a:t>свеобухватни</a:t>
            </a:r>
            <a:r>
              <a:rPr lang="ru-RU" sz="2400" dirty="0"/>
              <a:t> </a:t>
            </a:r>
            <a:r>
              <a:rPr lang="ru-RU" sz="2400" dirty="0" err="1"/>
              <a:t>утицај</a:t>
            </a:r>
            <a:r>
              <a:rPr lang="ru-RU" sz="2400" dirty="0"/>
              <a:t> РА на Вас, </a:t>
            </a:r>
            <a:r>
              <a:rPr lang="ru-RU" sz="2400" dirty="0" err="1"/>
              <a:t>како</a:t>
            </a:r>
            <a:r>
              <a:rPr lang="ru-RU" sz="2400" dirty="0"/>
              <a:t> се </a:t>
            </a:r>
            <a:r>
              <a:rPr lang="ru-RU" sz="2400" dirty="0" err="1"/>
              <a:t>осећате</a:t>
            </a:r>
            <a:r>
              <a:rPr lang="ru-RU" sz="2400" dirty="0"/>
              <a:t> </a:t>
            </a:r>
            <a:r>
              <a:rPr lang="ru-RU" sz="2400" dirty="0" err="1"/>
              <a:t>данас</a:t>
            </a:r>
            <a:r>
              <a:rPr lang="ru-RU" sz="2400" dirty="0"/>
              <a:t>?”. </a:t>
            </a:r>
            <a:r>
              <a:rPr lang="ru-RU" sz="2400" dirty="0" err="1"/>
              <a:t>Оцена</a:t>
            </a:r>
            <a:r>
              <a:rPr lang="ru-RU" sz="2400" dirty="0"/>
              <a:t> </a:t>
            </a:r>
            <a:r>
              <a:rPr lang="ru-RU" sz="2400" dirty="0" err="1"/>
              <a:t>је</a:t>
            </a:r>
            <a:r>
              <a:rPr lang="ru-RU" sz="2400" dirty="0"/>
              <a:t> на </a:t>
            </a:r>
            <a:r>
              <a:rPr lang="ru-RU" sz="2400" dirty="0" err="1"/>
              <a:t>скали</a:t>
            </a:r>
            <a:r>
              <a:rPr lang="ru-RU" sz="2400" dirty="0"/>
              <a:t> од 0-100</a:t>
            </a:r>
            <a:r>
              <a:rPr lang="en-US" sz="2400" dirty="0"/>
              <a:t>mm</a:t>
            </a:r>
            <a:r>
              <a:rPr lang="ru-RU" sz="2400" dirty="0"/>
              <a:t>, при чему </a:t>
            </a:r>
            <a:r>
              <a:rPr lang="ru-RU" sz="2400" dirty="0" err="1"/>
              <a:t>вредност</a:t>
            </a:r>
            <a:r>
              <a:rPr lang="ru-RU" sz="2400" dirty="0"/>
              <a:t> 0</a:t>
            </a:r>
            <a:r>
              <a:rPr lang="en-US" sz="2400" dirty="0"/>
              <a:t>mm</a:t>
            </a:r>
            <a:r>
              <a:rPr lang="ru-RU" sz="2400" dirty="0"/>
              <a:t> </a:t>
            </a:r>
            <a:r>
              <a:rPr lang="ru-RU" sz="2400" dirty="0" err="1"/>
              <a:t>значи</a:t>
            </a:r>
            <a:r>
              <a:rPr lang="ru-RU" sz="2400" dirty="0"/>
              <a:t> </a:t>
            </a:r>
            <a:r>
              <a:rPr lang="ru-RU" sz="2400" dirty="0" err="1"/>
              <a:t>веома</a:t>
            </a:r>
            <a:r>
              <a:rPr lang="ru-RU" sz="2400" dirty="0"/>
              <a:t> добро док 100</a:t>
            </a:r>
            <a:r>
              <a:rPr lang="en-US" sz="2400" dirty="0"/>
              <a:t>mm</a:t>
            </a:r>
            <a:r>
              <a:rPr lang="ru-RU" sz="2400" dirty="0"/>
              <a:t> </a:t>
            </a:r>
            <a:r>
              <a:rPr lang="ru-RU" sz="2400" dirty="0" err="1"/>
              <a:t>значи</a:t>
            </a:r>
            <a:r>
              <a:rPr lang="ru-RU" sz="2400" dirty="0"/>
              <a:t> </a:t>
            </a:r>
            <a:r>
              <a:rPr lang="ru-RU" sz="2400" dirty="0" err="1"/>
              <a:t>веома</a:t>
            </a:r>
            <a:r>
              <a:rPr lang="ru-RU" sz="2400" dirty="0"/>
              <a:t> </a:t>
            </a:r>
            <a:r>
              <a:rPr lang="ru-RU" sz="2400" dirty="0" err="1"/>
              <a:t>лоше</a:t>
            </a:r>
            <a:r>
              <a:rPr lang="ru-RU" sz="2400" dirty="0"/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80841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Процена</a:t>
            </a:r>
            <a:r>
              <a:rPr lang="ru-RU" sz="32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активности </a:t>
            </a:r>
            <a:r>
              <a:rPr lang="ru-RU" sz="32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болести</a:t>
            </a:r>
            <a:r>
              <a:rPr lang="ru-RU" sz="32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на основу вредности </a:t>
            </a:r>
            <a:r>
              <a:rPr lang="en-US" sz="32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DAS</a:t>
            </a:r>
            <a:r>
              <a:rPr lang="ru-RU" sz="32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28 </a:t>
            </a:r>
            <a:endParaRPr lang="en-US" sz="32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30137" y="1854927"/>
          <a:ext cx="6139542" cy="292608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069771"/>
                <a:gridCol w="3069771"/>
              </a:tblGrid>
              <a:tr h="585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Вредности</a:t>
                      </a:r>
                      <a:r>
                        <a:rPr lang="en-US" sz="2400" dirty="0">
                          <a:effectLst/>
                        </a:rPr>
                        <a:t> DAS28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Активност РА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 anchor="ctr"/>
                </a:tc>
              </a:tr>
              <a:tr h="585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&lt; 2,6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ремисија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 anchor="ctr"/>
                </a:tc>
              </a:tr>
              <a:tr h="585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≤ 3,2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ниска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 anchor="ctr"/>
                </a:tc>
              </a:tr>
              <a:tr h="585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&gt; 3,2 и &lt; 5,1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умерена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 anchor="ctr"/>
                </a:tc>
              </a:tr>
              <a:tr h="585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&gt; 5,1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висока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2005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30"/>
            <a:ext cx="10515600" cy="901968"/>
          </a:xfrm>
        </p:spPr>
        <p:txBody>
          <a:bodyPr>
            <a:normAutofit/>
          </a:bodyPr>
          <a:lstStyle/>
          <a:p>
            <a:pPr lvl="2" algn="l" defTabSz="914241" rtl="0">
              <a:lnSpc>
                <a:spcPct val="90000"/>
              </a:lnSpc>
              <a:spcBef>
                <a:spcPct val="0"/>
              </a:spcBef>
            </a:pPr>
            <a:r>
              <a:rPr lang="ru-RU" sz="3200" b="1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Метода </a:t>
            </a:r>
            <a:r>
              <a:rPr lang="ru-RU" sz="3200" b="1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процене</a:t>
            </a:r>
            <a:r>
              <a:rPr lang="ru-RU" sz="3200" b="1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функционалног</a:t>
            </a:r>
            <a:r>
              <a:rPr lang="ru-RU" sz="3200" b="1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статуса </a:t>
            </a:r>
            <a:r>
              <a:rPr lang="ru-RU" sz="3200" b="1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пацијената</a:t>
            </a:r>
            <a:r>
              <a:rPr lang="ru-RU" sz="3200" b="1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са</a:t>
            </a:r>
            <a:r>
              <a:rPr lang="ru-RU" sz="3200" b="1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РА</a:t>
            </a:r>
            <a:endParaRPr lang="en-US" sz="32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697" y="1446802"/>
            <a:ext cx="11258006" cy="477111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HAQ</a:t>
            </a:r>
            <a:r>
              <a:rPr lang="ru-RU" b="1" dirty="0"/>
              <a:t> – </a:t>
            </a:r>
            <a:r>
              <a:rPr lang="en-US" b="1" dirty="0"/>
              <a:t>DI</a:t>
            </a:r>
            <a:r>
              <a:rPr lang="ru-RU" b="1" dirty="0"/>
              <a:t> (</a:t>
            </a:r>
            <a:r>
              <a:rPr lang="en-US" i="1" dirty="0"/>
              <a:t>Health </a:t>
            </a:r>
            <a:r>
              <a:rPr lang="en-US" i="1" dirty="0" err="1"/>
              <a:t>Assessement</a:t>
            </a:r>
            <a:r>
              <a:rPr lang="en-US" i="1" dirty="0"/>
              <a:t> Questionnaire</a:t>
            </a:r>
            <a:r>
              <a:rPr lang="ru-RU" b="1" dirty="0"/>
              <a:t>) – </a:t>
            </a:r>
            <a:r>
              <a:rPr lang="ru-RU" dirty="0" err="1"/>
              <a:t>пацијент</a:t>
            </a:r>
            <a:r>
              <a:rPr lang="ru-RU" dirty="0"/>
              <a:t> </a:t>
            </a:r>
            <a:r>
              <a:rPr lang="ru-RU" dirty="0" err="1"/>
              <a:t>самостално</a:t>
            </a:r>
            <a:r>
              <a:rPr lang="ru-RU" dirty="0"/>
              <a:t> </a:t>
            </a:r>
            <a:r>
              <a:rPr lang="ru-RU" dirty="0" err="1"/>
              <a:t>одговара</a:t>
            </a:r>
            <a:r>
              <a:rPr lang="ru-RU" dirty="0"/>
              <a:t> на </a:t>
            </a:r>
            <a:r>
              <a:rPr lang="ru-RU" dirty="0" err="1"/>
              <a:t>писани</a:t>
            </a:r>
            <a:r>
              <a:rPr lang="ru-RU" dirty="0"/>
              <a:t> </a:t>
            </a:r>
            <a:r>
              <a:rPr lang="ru-RU" dirty="0" err="1"/>
              <a:t>упитник</a:t>
            </a:r>
            <a:r>
              <a:rPr lang="ru-RU" dirty="0"/>
              <a:t> за </a:t>
            </a:r>
            <a:r>
              <a:rPr lang="ru-RU" dirty="0" err="1"/>
              <a:t>процену</a:t>
            </a:r>
            <a:r>
              <a:rPr lang="ru-RU" dirty="0"/>
              <a:t> </a:t>
            </a:r>
            <a:r>
              <a:rPr lang="ru-RU" dirty="0" err="1"/>
              <a:t>функционалног</a:t>
            </a:r>
            <a:r>
              <a:rPr lang="ru-RU" dirty="0"/>
              <a:t> статуса, у </a:t>
            </a:r>
            <a:r>
              <a:rPr lang="ru-RU" dirty="0" err="1"/>
              <a:t>обављању</a:t>
            </a:r>
            <a:r>
              <a:rPr lang="ru-RU" dirty="0"/>
              <a:t> активности </a:t>
            </a:r>
            <a:r>
              <a:rPr lang="ru-RU" dirty="0" err="1"/>
              <a:t>свакодневног</a:t>
            </a:r>
            <a:r>
              <a:rPr lang="ru-RU" dirty="0"/>
              <a:t> </a:t>
            </a:r>
            <a:r>
              <a:rPr lang="ru-RU" dirty="0" smtClean="0"/>
              <a:t>живота</a:t>
            </a:r>
            <a:endParaRPr lang="en-US" dirty="0" smtClean="0"/>
          </a:p>
          <a:p>
            <a:r>
              <a:rPr lang="ru-RU" dirty="0" err="1" smtClean="0"/>
              <a:t>Садржи</a:t>
            </a:r>
            <a:r>
              <a:rPr lang="ru-RU" dirty="0" smtClean="0"/>
              <a:t> </a:t>
            </a:r>
            <a:r>
              <a:rPr lang="ru-RU" dirty="0"/>
              <a:t>скуп </a:t>
            </a:r>
            <a:r>
              <a:rPr lang="ru-RU" dirty="0" err="1"/>
              <a:t>питања</a:t>
            </a:r>
            <a:r>
              <a:rPr lang="ru-RU" dirty="0"/>
              <a:t> </a:t>
            </a:r>
            <a:r>
              <a:rPr lang="ru-RU" dirty="0" err="1"/>
              <a:t>која</a:t>
            </a:r>
            <a:r>
              <a:rPr lang="ru-RU" dirty="0"/>
              <a:t> </a:t>
            </a:r>
            <a:r>
              <a:rPr lang="ru-RU" dirty="0" err="1"/>
              <a:t>служе</a:t>
            </a:r>
            <a:r>
              <a:rPr lang="ru-RU" dirty="0"/>
              <a:t> за </a:t>
            </a:r>
            <a:r>
              <a:rPr lang="ru-RU" dirty="0" err="1"/>
              <a:t>процену</a:t>
            </a:r>
            <a:r>
              <a:rPr lang="ru-RU" dirty="0"/>
              <a:t> </a:t>
            </a:r>
            <a:r>
              <a:rPr lang="ru-RU" dirty="0" err="1"/>
              <a:t>функционалног</a:t>
            </a:r>
            <a:r>
              <a:rPr lang="ru-RU" dirty="0"/>
              <a:t> статуса </a:t>
            </a:r>
            <a:r>
              <a:rPr lang="ru-RU" dirty="0" err="1"/>
              <a:t>пацијента</a:t>
            </a:r>
            <a:r>
              <a:rPr lang="ru-RU" dirty="0"/>
              <a:t> и за </a:t>
            </a:r>
            <a:r>
              <a:rPr lang="ru-RU" dirty="0" err="1"/>
              <a:t>процену</a:t>
            </a:r>
            <a:r>
              <a:rPr lang="ru-RU" dirty="0"/>
              <a:t> </a:t>
            </a:r>
            <a:r>
              <a:rPr lang="ru-RU" dirty="0" err="1"/>
              <a:t>додатне</a:t>
            </a:r>
            <a:r>
              <a:rPr lang="ru-RU" dirty="0"/>
              <a:t> </a:t>
            </a:r>
            <a:r>
              <a:rPr lang="ru-RU" dirty="0" err="1"/>
              <a:t>помоћи</a:t>
            </a:r>
            <a:r>
              <a:rPr lang="ru-RU" dirty="0"/>
              <a:t> </a:t>
            </a:r>
            <a:r>
              <a:rPr lang="ru-RU" dirty="0" err="1"/>
              <a:t>која</a:t>
            </a:r>
            <a:r>
              <a:rPr lang="ru-RU" dirty="0"/>
              <a:t> им </a:t>
            </a:r>
            <a:r>
              <a:rPr lang="ru-RU" dirty="0" err="1"/>
              <a:t>је</a:t>
            </a:r>
            <a:r>
              <a:rPr lang="ru-RU" dirty="0"/>
              <a:t> потребна да </a:t>
            </a:r>
            <a:r>
              <a:rPr lang="ru-RU" dirty="0" err="1"/>
              <a:t>изврше</a:t>
            </a:r>
            <a:r>
              <a:rPr lang="ru-RU" dirty="0"/>
              <a:t> </a:t>
            </a:r>
            <a:r>
              <a:rPr lang="ru-RU" dirty="0" err="1"/>
              <a:t>неки</a:t>
            </a:r>
            <a:r>
              <a:rPr lang="ru-RU" dirty="0"/>
              <a:t> </a:t>
            </a:r>
            <a:r>
              <a:rPr lang="ru-RU" dirty="0" err="1"/>
              <a:t>задатак</a:t>
            </a:r>
            <a:r>
              <a:rPr lang="ru-RU" dirty="0"/>
              <a:t>. </a:t>
            </a:r>
            <a:r>
              <a:rPr lang="ru-RU" dirty="0" err="1"/>
              <a:t>Упитник</a:t>
            </a:r>
            <a:r>
              <a:rPr lang="ru-RU" dirty="0"/>
              <a:t> се </a:t>
            </a:r>
            <a:r>
              <a:rPr lang="ru-RU" dirty="0" err="1"/>
              <a:t>састоји</a:t>
            </a:r>
            <a:r>
              <a:rPr lang="ru-RU" dirty="0"/>
              <a:t> из 20 </a:t>
            </a:r>
            <a:r>
              <a:rPr lang="ru-RU" dirty="0" err="1"/>
              <a:t>питања</a:t>
            </a:r>
            <a:r>
              <a:rPr lang="ru-RU" dirty="0"/>
              <a:t>, у 8 </a:t>
            </a:r>
            <a:r>
              <a:rPr lang="ru-RU" dirty="0" err="1"/>
              <a:t>одељака</a:t>
            </a:r>
            <a:r>
              <a:rPr lang="ru-RU" dirty="0"/>
              <a:t>, уз </a:t>
            </a:r>
            <a:r>
              <a:rPr lang="ru-RU" dirty="0" err="1"/>
              <a:t>део</a:t>
            </a:r>
            <a:r>
              <a:rPr lang="ru-RU" dirty="0"/>
              <a:t> о </a:t>
            </a:r>
            <a:r>
              <a:rPr lang="ru-RU" dirty="0" err="1"/>
              <a:t>евентуалном</a:t>
            </a:r>
            <a:r>
              <a:rPr lang="ru-RU" dirty="0"/>
              <a:t> </a:t>
            </a:r>
            <a:r>
              <a:rPr lang="ru-RU" dirty="0" err="1"/>
              <a:t>коришћењу</a:t>
            </a:r>
            <a:r>
              <a:rPr lang="ru-RU" dirty="0"/>
              <a:t> </a:t>
            </a:r>
            <a:r>
              <a:rPr lang="ru-RU" dirty="0" err="1"/>
              <a:t>ортопедских</a:t>
            </a:r>
            <a:r>
              <a:rPr lang="ru-RU" dirty="0"/>
              <a:t> </a:t>
            </a:r>
            <a:r>
              <a:rPr lang="ru-RU" dirty="0" err="1"/>
              <a:t>помагала</a:t>
            </a:r>
            <a:r>
              <a:rPr lang="ru-RU" dirty="0"/>
              <a:t> и </a:t>
            </a:r>
            <a:r>
              <a:rPr lang="ru-RU" dirty="0" err="1"/>
              <a:t>помоћи</a:t>
            </a:r>
            <a:r>
              <a:rPr lang="ru-RU" dirty="0"/>
              <a:t> других особа. </a:t>
            </a:r>
            <a:r>
              <a:rPr lang="ru-RU" dirty="0" err="1"/>
              <a:t>Одељци</a:t>
            </a:r>
            <a:r>
              <a:rPr lang="ru-RU" dirty="0"/>
              <a:t> се </a:t>
            </a:r>
            <a:r>
              <a:rPr lang="ru-RU" dirty="0" err="1"/>
              <a:t>односе</a:t>
            </a:r>
            <a:r>
              <a:rPr lang="ru-RU" dirty="0"/>
              <a:t> на </a:t>
            </a:r>
            <a:r>
              <a:rPr lang="ru-RU" dirty="0" err="1"/>
              <a:t>питања</a:t>
            </a:r>
            <a:r>
              <a:rPr lang="ru-RU" dirty="0"/>
              <a:t> у вези </a:t>
            </a:r>
            <a:r>
              <a:rPr lang="ru-RU" dirty="0" err="1"/>
              <a:t>облачења</a:t>
            </a:r>
            <a:r>
              <a:rPr lang="ru-RU" dirty="0"/>
              <a:t>, </a:t>
            </a:r>
            <a:r>
              <a:rPr lang="ru-RU" dirty="0" err="1"/>
              <a:t>устајања</a:t>
            </a:r>
            <a:r>
              <a:rPr lang="ru-RU" dirty="0"/>
              <a:t>, </a:t>
            </a:r>
            <a:r>
              <a:rPr lang="ru-RU" dirty="0" err="1"/>
              <a:t>храњења</a:t>
            </a:r>
            <a:r>
              <a:rPr lang="ru-RU" dirty="0"/>
              <a:t>, </a:t>
            </a:r>
            <a:r>
              <a:rPr lang="ru-RU" dirty="0" err="1"/>
              <a:t>ходања</a:t>
            </a:r>
            <a:r>
              <a:rPr lang="ru-RU" dirty="0"/>
              <a:t>, </a:t>
            </a:r>
            <a:r>
              <a:rPr lang="ru-RU" dirty="0" err="1"/>
              <a:t>хигијене</a:t>
            </a:r>
            <a:r>
              <a:rPr lang="ru-RU" dirty="0"/>
              <a:t>, </a:t>
            </a:r>
            <a:r>
              <a:rPr lang="ru-RU" dirty="0" err="1"/>
              <a:t>дохватања</a:t>
            </a:r>
            <a:r>
              <a:rPr lang="ru-RU" dirty="0"/>
              <a:t>, </a:t>
            </a:r>
            <a:r>
              <a:rPr lang="ru-RU" dirty="0" err="1"/>
              <a:t>стезања</a:t>
            </a:r>
            <a:r>
              <a:rPr lang="ru-RU" dirty="0"/>
              <a:t>, </a:t>
            </a:r>
            <a:r>
              <a:rPr lang="ru-RU" dirty="0" err="1"/>
              <a:t>као</a:t>
            </a:r>
            <a:r>
              <a:rPr lang="ru-RU" dirty="0"/>
              <a:t> и </a:t>
            </a:r>
            <a:r>
              <a:rPr lang="ru-RU" dirty="0" err="1"/>
              <a:t>обављања</a:t>
            </a:r>
            <a:r>
              <a:rPr lang="ru-RU" dirty="0"/>
              <a:t> </a:t>
            </a:r>
            <a:r>
              <a:rPr lang="ru-RU" dirty="0" err="1"/>
              <a:t>свакодневних</a:t>
            </a:r>
            <a:r>
              <a:rPr lang="ru-RU" dirty="0"/>
              <a:t> активности. </a:t>
            </a:r>
            <a:endParaRPr lang="en-GB" dirty="0"/>
          </a:p>
          <a:p>
            <a:r>
              <a:rPr lang="ru-RU" dirty="0"/>
              <a:t>За </a:t>
            </a:r>
            <a:r>
              <a:rPr lang="ru-RU" dirty="0" err="1"/>
              <a:t>сваку</a:t>
            </a:r>
            <a:r>
              <a:rPr lang="ru-RU" dirty="0"/>
              <a:t> од </a:t>
            </a:r>
            <a:r>
              <a:rPr lang="ru-RU" dirty="0" err="1"/>
              <a:t>ових</a:t>
            </a:r>
            <a:r>
              <a:rPr lang="ru-RU" dirty="0"/>
              <a:t> </a:t>
            </a:r>
            <a:r>
              <a:rPr lang="ru-RU" dirty="0" err="1"/>
              <a:t>категорија</a:t>
            </a:r>
            <a:r>
              <a:rPr lang="ru-RU" dirty="0"/>
              <a:t>, </a:t>
            </a:r>
            <a:r>
              <a:rPr lang="ru-RU" dirty="0" err="1"/>
              <a:t>пацијенту</a:t>
            </a:r>
            <a:r>
              <a:rPr lang="ru-RU" dirty="0"/>
              <a:t> </a:t>
            </a:r>
            <a:r>
              <a:rPr lang="ru-RU" dirty="0" err="1"/>
              <a:t>је</a:t>
            </a:r>
            <a:r>
              <a:rPr lang="ru-RU" dirty="0"/>
              <a:t> </a:t>
            </a:r>
            <a:r>
              <a:rPr lang="ru-RU" dirty="0" err="1"/>
              <a:t>понуђено</a:t>
            </a:r>
            <a:r>
              <a:rPr lang="ru-RU" dirty="0"/>
              <a:t> да </a:t>
            </a:r>
            <a:r>
              <a:rPr lang="ru-RU" dirty="0" err="1"/>
              <a:t>одговори</a:t>
            </a:r>
            <a:r>
              <a:rPr lang="ru-RU" dirty="0"/>
              <a:t>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колико</a:t>
            </a:r>
            <a:r>
              <a:rPr lang="ru-RU" dirty="0"/>
              <a:t> </a:t>
            </a:r>
            <a:r>
              <a:rPr lang="ru-RU" dirty="0" err="1"/>
              <a:t>тешкоћа</a:t>
            </a:r>
            <a:r>
              <a:rPr lang="ru-RU" dirty="0"/>
              <a:t> их </a:t>
            </a:r>
            <a:r>
              <a:rPr lang="ru-RU" dirty="0" err="1"/>
              <a:t>обавља</a:t>
            </a:r>
            <a:r>
              <a:rPr lang="ru-RU" dirty="0"/>
              <a:t>, од 0-3 (0-без </a:t>
            </a:r>
            <a:r>
              <a:rPr lang="ru-RU" dirty="0" err="1"/>
              <a:t>тешкоћа</a:t>
            </a:r>
            <a:r>
              <a:rPr lang="ru-RU" dirty="0"/>
              <a:t>, 3-са много </a:t>
            </a:r>
            <a:r>
              <a:rPr lang="ru-RU" dirty="0" err="1"/>
              <a:t>тешкоћа</a:t>
            </a:r>
            <a:r>
              <a:rPr lang="ru-RU" dirty="0"/>
              <a:t>). За </a:t>
            </a:r>
            <a:r>
              <a:rPr lang="ru-RU" dirty="0" err="1"/>
              <a:t>валидну</a:t>
            </a:r>
            <a:r>
              <a:rPr lang="ru-RU" dirty="0"/>
              <a:t> </a:t>
            </a:r>
            <a:r>
              <a:rPr lang="ru-RU" dirty="0" err="1"/>
              <a:t>процену</a:t>
            </a:r>
            <a:r>
              <a:rPr lang="ru-RU" dirty="0"/>
              <a:t> </a:t>
            </a:r>
            <a:r>
              <a:rPr lang="ru-RU" dirty="0" err="1"/>
              <a:t>функционалног</a:t>
            </a:r>
            <a:r>
              <a:rPr lang="ru-RU" dirty="0"/>
              <a:t> статуса потребно </a:t>
            </a:r>
            <a:r>
              <a:rPr lang="ru-RU" dirty="0" err="1"/>
              <a:t>је</a:t>
            </a:r>
            <a:r>
              <a:rPr lang="ru-RU" dirty="0"/>
              <a:t> да се </a:t>
            </a:r>
            <a:r>
              <a:rPr lang="ru-RU" dirty="0" err="1"/>
              <a:t>одговори</a:t>
            </a:r>
            <a:r>
              <a:rPr lang="ru-RU" dirty="0"/>
              <a:t> </a:t>
            </a:r>
            <a:r>
              <a:rPr lang="ru-RU" dirty="0" err="1"/>
              <a:t>минимално</a:t>
            </a:r>
            <a:r>
              <a:rPr lang="ru-RU" dirty="0"/>
              <a:t> на 6/8 </a:t>
            </a:r>
            <a:r>
              <a:rPr lang="ru-RU" dirty="0" err="1"/>
              <a:t>одељака</a:t>
            </a:r>
            <a:r>
              <a:rPr lang="ru-RU" dirty="0"/>
              <a:t>. </a:t>
            </a:r>
            <a:r>
              <a:rPr lang="ru-RU" dirty="0" err="1"/>
              <a:t>Збир</a:t>
            </a:r>
            <a:r>
              <a:rPr lang="ru-RU" dirty="0"/>
              <a:t> </a:t>
            </a:r>
            <a:r>
              <a:rPr lang="ru-RU" dirty="0" err="1"/>
              <a:t>појединачних</a:t>
            </a:r>
            <a:r>
              <a:rPr lang="ru-RU" dirty="0"/>
              <a:t> </a:t>
            </a:r>
            <a:r>
              <a:rPr lang="ru-RU" dirty="0" err="1"/>
              <a:t>оцена</a:t>
            </a:r>
            <a:r>
              <a:rPr lang="ru-RU" dirty="0"/>
              <a:t>, </a:t>
            </a:r>
            <a:r>
              <a:rPr lang="ru-RU" dirty="0" err="1"/>
              <a:t>подељен</a:t>
            </a:r>
            <a:r>
              <a:rPr lang="ru-RU" dirty="0"/>
              <a:t> </a:t>
            </a:r>
            <a:r>
              <a:rPr lang="ru-RU" dirty="0" err="1"/>
              <a:t>са</a:t>
            </a:r>
            <a:r>
              <a:rPr lang="ru-RU" dirty="0"/>
              <a:t> 20, уз </a:t>
            </a:r>
            <a:r>
              <a:rPr lang="ru-RU" dirty="0" err="1"/>
              <a:t>подешавање</a:t>
            </a:r>
            <a:r>
              <a:rPr lang="ru-RU" dirty="0"/>
              <a:t> </a:t>
            </a:r>
            <a:r>
              <a:rPr lang="ru-RU" dirty="0" err="1"/>
              <a:t>према</a:t>
            </a:r>
            <a:r>
              <a:rPr lang="ru-RU" dirty="0"/>
              <a:t> </a:t>
            </a:r>
            <a:r>
              <a:rPr lang="ru-RU" dirty="0" err="1"/>
              <a:t>евентуалној</a:t>
            </a:r>
            <a:r>
              <a:rPr lang="ru-RU" dirty="0"/>
              <a:t> употреби </a:t>
            </a:r>
            <a:r>
              <a:rPr lang="ru-RU" dirty="0" err="1"/>
              <a:t>ортопедског</a:t>
            </a:r>
            <a:r>
              <a:rPr lang="ru-RU" dirty="0"/>
              <a:t> </a:t>
            </a:r>
            <a:r>
              <a:rPr lang="ru-RU" dirty="0" err="1"/>
              <a:t>помагала</a:t>
            </a:r>
            <a:r>
              <a:rPr lang="ru-RU" dirty="0"/>
              <a:t>, </a:t>
            </a:r>
            <a:r>
              <a:rPr lang="ru-RU" dirty="0" err="1"/>
              <a:t>даје</a:t>
            </a:r>
            <a:r>
              <a:rPr lang="ru-RU" dirty="0"/>
              <a:t> </a:t>
            </a:r>
            <a:r>
              <a:rPr lang="en-US" dirty="0"/>
              <a:t>HAQ</a:t>
            </a:r>
            <a:r>
              <a:rPr lang="ru-RU" dirty="0"/>
              <a:t> – </a:t>
            </a:r>
            <a:r>
              <a:rPr lang="en-US" dirty="0"/>
              <a:t>DI</a:t>
            </a:r>
            <a:r>
              <a:rPr lang="en-US" b="1" dirty="0"/>
              <a:t> </a:t>
            </a:r>
            <a:r>
              <a:rPr lang="ru-RU" dirty="0" err="1"/>
              <a:t>збир</a:t>
            </a:r>
            <a:r>
              <a:rPr lang="ru-RU" dirty="0"/>
              <a:t>. </a:t>
            </a:r>
            <a:r>
              <a:rPr lang="en-US" dirty="0" err="1"/>
              <a:t>Мањи</a:t>
            </a:r>
            <a:r>
              <a:rPr lang="en-US" dirty="0"/>
              <a:t> </a:t>
            </a:r>
            <a:r>
              <a:rPr lang="en-US" dirty="0" err="1"/>
              <a:t>збир</a:t>
            </a:r>
            <a:r>
              <a:rPr lang="en-US" dirty="0"/>
              <a:t> </a:t>
            </a:r>
            <a:r>
              <a:rPr lang="en-US" dirty="0" err="1"/>
              <a:t>означава</a:t>
            </a:r>
            <a:r>
              <a:rPr lang="en-US" dirty="0"/>
              <a:t> </a:t>
            </a:r>
            <a:r>
              <a:rPr lang="en-US" dirty="0" err="1"/>
              <a:t>бољи</a:t>
            </a:r>
            <a:r>
              <a:rPr lang="en-US" dirty="0"/>
              <a:t> </a:t>
            </a:r>
            <a:r>
              <a:rPr lang="en-US" dirty="0" err="1"/>
              <a:t>функционални</a:t>
            </a:r>
            <a:r>
              <a:rPr lang="en-US" dirty="0"/>
              <a:t> </a:t>
            </a:r>
            <a:r>
              <a:rPr lang="en-US" dirty="0" err="1" smtClean="0"/>
              <a:t>статус</a:t>
            </a:r>
            <a:r>
              <a:rPr lang="en-US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4302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006471"/>
          </a:xfrm>
        </p:spPr>
        <p:txBody>
          <a:bodyPr>
            <a:normAutofit/>
          </a:bodyPr>
          <a:lstStyle/>
          <a:p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Терапијске</a:t>
            </a:r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могућности</a:t>
            </a:r>
            <a:endParaRPr lang="en-US" sz="34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</a:rPr>
              <a:t>treat-to-target </a:t>
            </a:r>
            <a:r>
              <a:rPr lang="en-US" dirty="0" err="1" smtClean="0"/>
              <a:t>терапиј</a:t>
            </a:r>
            <a:r>
              <a:rPr lang="en-GB" dirty="0" err="1" smtClean="0"/>
              <a:t>а</a:t>
            </a:r>
            <a:endParaRPr lang="en-GB" dirty="0" smtClean="0"/>
          </a:p>
          <a:p>
            <a:r>
              <a:rPr lang="ru-RU" dirty="0" err="1"/>
              <a:t>Дефинише</a:t>
            </a:r>
            <a:r>
              <a:rPr lang="ru-RU" dirty="0"/>
              <a:t> се </a:t>
            </a:r>
            <a:r>
              <a:rPr lang="ru-RU" dirty="0" err="1"/>
              <a:t>као</a:t>
            </a:r>
            <a:r>
              <a:rPr lang="ru-RU" dirty="0"/>
              <a:t> </a:t>
            </a:r>
            <a:r>
              <a:rPr lang="ru-RU" dirty="0" err="1"/>
              <a:t>стратегија</a:t>
            </a:r>
            <a:r>
              <a:rPr lang="ru-RU" dirty="0"/>
              <a:t> </a:t>
            </a:r>
            <a:r>
              <a:rPr lang="ru-RU" dirty="0" err="1"/>
              <a:t>лечења</a:t>
            </a:r>
            <a:r>
              <a:rPr lang="ru-RU" dirty="0"/>
              <a:t> у </a:t>
            </a:r>
            <a:r>
              <a:rPr lang="ru-RU" dirty="0" err="1"/>
              <a:t>којој</a:t>
            </a:r>
            <a:r>
              <a:rPr lang="ru-RU" dirty="0"/>
              <a:t> </a:t>
            </a:r>
            <a:r>
              <a:rPr lang="ru-RU" dirty="0" err="1"/>
              <a:t>клиничари</a:t>
            </a:r>
            <a:r>
              <a:rPr lang="ru-RU" dirty="0"/>
              <a:t> </a:t>
            </a:r>
            <a:r>
              <a:rPr lang="ru-RU" dirty="0" err="1"/>
              <a:t>лече</a:t>
            </a:r>
            <a:r>
              <a:rPr lang="ru-RU" dirty="0"/>
              <a:t> </a:t>
            </a:r>
            <a:r>
              <a:rPr lang="ru-RU" dirty="0" err="1"/>
              <a:t>пацијенте</a:t>
            </a:r>
            <a:r>
              <a:rPr lang="ru-RU" dirty="0"/>
              <a:t> </a:t>
            </a:r>
            <a:r>
              <a:rPr lang="ru-RU" dirty="0" err="1"/>
              <a:t>довољно</a:t>
            </a:r>
            <a:r>
              <a:rPr lang="ru-RU" dirty="0"/>
              <a:t> </a:t>
            </a:r>
            <a:r>
              <a:rPr lang="ru-RU" dirty="0" err="1"/>
              <a:t>агресивно</a:t>
            </a:r>
            <a:r>
              <a:rPr lang="ru-RU" dirty="0"/>
              <a:t> </a:t>
            </a:r>
            <a:r>
              <a:rPr lang="ru-RU" dirty="0" err="1"/>
              <a:t>како</a:t>
            </a:r>
            <a:r>
              <a:rPr lang="ru-RU" dirty="0"/>
              <a:t> би достигли и </a:t>
            </a:r>
            <a:r>
              <a:rPr lang="ru-RU" dirty="0" err="1"/>
              <a:t>одржали</a:t>
            </a:r>
            <a:r>
              <a:rPr lang="ru-RU" dirty="0"/>
              <a:t> </a:t>
            </a:r>
            <a:r>
              <a:rPr lang="ru-RU" dirty="0" err="1"/>
              <a:t>специфичне</a:t>
            </a:r>
            <a:r>
              <a:rPr lang="ru-RU" dirty="0"/>
              <a:t> </a:t>
            </a:r>
            <a:r>
              <a:rPr lang="ru-RU" dirty="0" err="1"/>
              <a:t>циљеве</a:t>
            </a:r>
            <a:r>
              <a:rPr lang="ru-RU" dirty="0"/>
              <a:t> </a:t>
            </a:r>
            <a:r>
              <a:rPr lang="ru-RU" dirty="0" err="1"/>
              <a:t>као</a:t>
            </a:r>
            <a:r>
              <a:rPr lang="ru-RU" dirty="0"/>
              <a:t> </a:t>
            </a:r>
            <a:r>
              <a:rPr lang="ru-RU" dirty="0" err="1"/>
              <a:t>што</a:t>
            </a:r>
            <a:r>
              <a:rPr lang="ru-RU" dirty="0"/>
              <a:t> су </a:t>
            </a:r>
            <a:r>
              <a:rPr lang="ru-RU" dirty="0" err="1"/>
              <a:t>ремисија</a:t>
            </a:r>
            <a:r>
              <a:rPr lang="ru-RU" dirty="0"/>
              <a:t> или </a:t>
            </a:r>
            <a:r>
              <a:rPr lang="ru-RU" dirty="0" err="1"/>
              <a:t>ниска</a:t>
            </a:r>
            <a:r>
              <a:rPr lang="ru-RU" dirty="0"/>
              <a:t> </a:t>
            </a:r>
            <a:r>
              <a:rPr lang="ru-RU" dirty="0" err="1"/>
              <a:t>активност</a:t>
            </a:r>
            <a:r>
              <a:rPr lang="ru-RU" dirty="0"/>
              <a:t> </a:t>
            </a:r>
            <a:r>
              <a:rPr lang="ru-RU" dirty="0" err="1"/>
              <a:t>болести</a:t>
            </a:r>
            <a:r>
              <a:rPr lang="ru-RU" dirty="0"/>
              <a:t> </a:t>
            </a:r>
            <a:endParaRPr lang="en-US" dirty="0" smtClean="0"/>
          </a:p>
          <a:p>
            <a:pPr lvl="1"/>
            <a:r>
              <a:rPr lang="ru-RU" dirty="0" err="1"/>
              <a:t>Најбољи</a:t>
            </a:r>
            <a:r>
              <a:rPr lang="ru-RU" dirty="0"/>
              <a:t> </a:t>
            </a:r>
            <a:r>
              <a:rPr lang="ru-RU" dirty="0" err="1"/>
              <a:t>резултати</a:t>
            </a:r>
            <a:r>
              <a:rPr lang="ru-RU" dirty="0"/>
              <a:t> се </a:t>
            </a:r>
            <a:r>
              <a:rPr lang="ru-RU" dirty="0" err="1"/>
              <a:t>постижу</a:t>
            </a:r>
            <a:r>
              <a:rPr lang="ru-RU" dirty="0"/>
              <a:t> </a:t>
            </a:r>
            <a:r>
              <a:rPr lang="ru-RU" dirty="0" err="1"/>
              <a:t>уколико</a:t>
            </a:r>
            <a:r>
              <a:rPr lang="ru-RU" dirty="0"/>
              <a:t> се </a:t>
            </a:r>
            <a:r>
              <a:rPr lang="ru-RU" dirty="0" err="1"/>
              <a:t>терапијом</a:t>
            </a:r>
            <a:r>
              <a:rPr lang="ru-RU" dirty="0"/>
              <a:t> </a:t>
            </a:r>
            <a:r>
              <a:rPr lang="ru-RU" dirty="0" err="1"/>
              <a:t>започне</a:t>
            </a:r>
            <a:r>
              <a:rPr lang="ru-RU" dirty="0"/>
              <a:t> на </a:t>
            </a:r>
            <a:r>
              <a:rPr lang="ru-RU" dirty="0" err="1"/>
              <a:t>време</a:t>
            </a:r>
            <a:r>
              <a:rPr lang="ru-RU" dirty="0"/>
              <a:t>, </a:t>
            </a:r>
            <a:r>
              <a:rPr lang="ru-RU" dirty="0" err="1"/>
              <a:t>најбоље</a:t>
            </a:r>
            <a:r>
              <a:rPr lang="ru-RU" dirty="0"/>
              <a:t> 3 </a:t>
            </a:r>
            <a:r>
              <a:rPr lang="ru-RU" dirty="0" err="1"/>
              <a:t>месеца</a:t>
            </a:r>
            <a:r>
              <a:rPr lang="ru-RU" dirty="0"/>
              <a:t> (</a:t>
            </a:r>
            <a:r>
              <a:rPr lang="ru-RU" dirty="0" err="1"/>
              <a:t>највише</a:t>
            </a:r>
            <a:r>
              <a:rPr lang="ru-RU" dirty="0"/>
              <a:t> 6) од </a:t>
            </a:r>
            <a:r>
              <a:rPr lang="ru-RU" dirty="0" err="1"/>
              <a:t>почетка</a:t>
            </a:r>
            <a:r>
              <a:rPr lang="ru-RU" dirty="0"/>
              <a:t> </a:t>
            </a:r>
            <a:r>
              <a:rPr lang="ru-RU" dirty="0" err="1"/>
              <a:t>болести</a:t>
            </a:r>
            <a:r>
              <a:rPr lang="ru-RU" dirty="0"/>
              <a:t>, при чему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таквим</a:t>
            </a:r>
            <a:r>
              <a:rPr lang="ru-RU" dirty="0"/>
              <a:t> приступом </a:t>
            </a:r>
            <a:r>
              <a:rPr lang="ru-RU" dirty="0" err="1"/>
              <a:t>долази</a:t>
            </a:r>
            <a:r>
              <a:rPr lang="ru-RU" dirty="0"/>
              <a:t> до </a:t>
            </a:r>
            <a:r>
              <a:rPr lang="ru-RU" dirty="0" err="1"/>
              <a:t>настанка</a:t>
            </a:r>
            <a:r>
              <a:rPr lang="ru-RU" dirty="0"/>
              <a:t> </a:t>
            </a:r>
            <a:r>
              <a:rPr lang="ru-RU" dirty="0" err="1"/>
              <a:t>мањих</a:t>
            </a:r>
            <a:r>
              <a:rPr lang="ru-RU" dirty="0"/>
              <a:t> </a:t>
            </a:r>
            <a:r>
              <a:rPr lang="ru-RU" dirty="0" err="1"/>
              <a:t>оштећења</a:t>
            </a:r>
            <a:r>
              <a:rPr lang="ru-RU" dirty="0"/>
              <a:t> </a:t>
            </a:r>
            <a:r>
              <a:rPr lang="ru-RU" dirty="0" err="1"/>
              <a:t>зглобова</a:t>
            </a:r>
            <a:r>
              <a:rPr lang="ru-RU" dirty="0"/>
              <a:t> и </a:t>
            </a:r>
            <a:r>
              <a:rPr lang="ru-RU" dirty="0" err="1"/>
              <a:t>ткива</a:t>
            </a:r>
            <a:r>
              <a:rPr lang="ru-RU" dirty="0"/>
              <a:t> и </a:t>
            </a:r>
            <a:r>
              <a:rPr lang="ru-RU" dirty="0" err="1"/>
              <a:t>ремисије</a:t>
            </a:r>
            <a:r>
              <a:rPr lang="ru-RU" dirty="0"/>
              <a:t> </a:t>
            </a:r>
            <a:r>
              <a:rPr lang="ru-RU" dirty="0" err="1"/>
              <a:t>болести</a:t>
            </a:r>
            <a:r>
              <a:rPr lang="en-GB" dirty="0"/>
              <a:t>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6478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Лекови</a:t>
            </a:r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у</a:t>
            </a:r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терапији</a:t>
            </a:r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РА</a:t>
            </a:r>
            <a:endParaRPr lang="en-US" sz="34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 smtClean="0"/>
              <a:t>Нестероидни</a:t>
            </a:r>
            <a:r>
              <a:rPr lang="hr-HR" dirty="0" smtClean="0"/>
              <a:t> </a:t>
            </a:r>
            <a:r>
              <a:rPr lang="ru-RU" dirty="0" err="1" smtClean="0"/>
              <a:t>антиинфламаторн</a:t>
            </a:r>
            <a:r>
              <a:rPr lang="hr-HR" dirty="0" err="1" smtClean="0"/>
              <a:t>и</a:t>
            </a:r>
            <a:r>
              <a:rPr lang="ru-RU" dirty="0" smtClean="0"/>
              <a:t> леков</a:t>
            </a:r>
            <a:r>
              <a:rPr lang="hr-HR" dirty="0" err="1" smtClean="0"/>
              <a:t>и</a:t>
            </a:r>
            <a:endParaRPr lang="hr-HR" dirty="0"/>
          </a:p>
          <a:p>
            <a:r>
              <a:rPr lang="hr-HR" dirty="0" err="1" smtClean="0"/>
              <a:t>Г</a:t>
            </a:r>
            <a:r>
              <a:rPr lang="ru-RU" dirty="0" err="1" smtClean="0"/>
              <a:t>лукокортикоид</a:t>
            </a:r>
            <a:r>
              <a:rPr lang="hr-HR" dirty="0" err="1" smtClean="0"/>
              <a:t>и</a:t>
            </a:r>
            <a:endParaRPr lang="hr-HR" dirty="0"/>
          </a:p>
          <a:p>
            <a:r>
              <a:rPr lang="hr-HR" dirty="0"/>
              <a:t>Л</a:t>
            </a:r>
            <a:r>
              <a:rPr lang="ru-RU" dirty="0" err="1" smtClean="0"/>
              <a:t>еков</a:t>
            </a:r>
            <a:r>
              <a:rPr lang="hr-HR" dirty="0" err="1" smtClean="0"/>
              <a:t>и</a:t>
            </a:r>
            <a:r>
              <a:rPr lang="ru-RU" dirty="0" smtClean="0"/>
              <a:t> </a:t>
            </a:r>
            <a:r>
              <a:rPr lang="ru-RU" dirty="0" err="1"/>
              <a:t>који</a:t>
            </a:r>
            <a:r>
              <a:rPr lang="ru-RU" dirty="0"/>
              <a:t> </a:t>
            </a:r>
            <a:r>
              <a:rPr lang="ru-RU" dirty="0" err="1"/>
              <a:t>модификују</a:t>
            </a:r>
            <a:r>
              <a:rPr lang="ru-RU" dirty="0"/>
              <a:t> </a:t>
            </a:r>
            <a:r>
              <a:rPr lang="ru-RU" dirty="0" err="1"/>
              <a:t>болест</a:t>
            </a:r>
            <a:r>
              <a:rPr lang="ru-RU" dirty="0"/>
              <a:t> (</a:t>
            </a:r>
            <a:r>
              <a:rPr lang="en-US" i="1" dirty="0"/>
              <a:t>DMARDs</a:t>
            </a:r>
            <a:r>
              <a:rPr lang="ru-RU" i="1" dirty="0"/>
              <a:t> – </a:t>
            </a:r>
            <a:r>
              <a:rPr lang="en-US" i="1" dirty="0"/>
              <a:t>disease</a:t>
            </a:r>
            <a:r>
              <a:rPr lang="ru-RU" i="1" dirty="0"/>
              <a:t>-</a:t>
            </a:r>
            <a:r>
              <a:rPr lang="en-US" i="1" dirty="0"/>
              <a:t>modifying anti</a:t>
            </a:r>
            <a:r>
              <a:rPr lang="ru-RU" i="1" dirty="0"/>
              <a:t>-</a:t>
            </a:r>
            <a:r>
              <a:rPr lang="en-US" i="1" dirty="0"/>
              <a:t>rheumatic drugs</a:t>
            </a:r>
            <a:r>
              <a:rPr lang="ru-RU" dirty="0"/>
              <a:t>) </a:t>
            </a:r>
            <a:endParaRPr lang="hr-HR" dirty="0" smtClean="0"/>
          </a:p>
          <a:p>
            <a:pPr lvl="1"/>
            <a:r>
              <a:rPr lang="hr-HR" dirty="0" err="1" smtClean="0"/>
              <a:t>конвенционални</a:t>
            </a:r>
            <a:r>
              <a:rPr lang="hr-HR" dirty="0" smtClean="0"/>
              <a:t> </a:t>
            </a:r>
            <a:r>
              <a:rPr lang="hr-HR" dirty="0" err="1"/>
              <a:t>као</a:t>
            </a:r>
            <a:r>
              <a:rPr lang="hr-HR" dirty="0"/>
              <a:t> </a:t>
            </a:r>
            <a:r>
              <a:rPr lang="hr-HR" dirty="0" err="1"/>
              <a:t>што</a:t>
            </a:r>
            <a:r>
              <a:rPr lang="hr-HR" dirty="0"/>
              <a:t> </a:t>
            </a:r>
            <a:r>
              <a:rPr lang="hr-HR" dirty="0" err="1"/>
              <a:t>је</a:t>
            </a:r>
            <a:r>
              <a:rPr lang="hr-HR" dirty="0"/>
              <a:t> </a:t>
            </a:r>
            <a:r>
              <a:rPr lang="hr-HR" dirty="0" err="1"/>
              <a:t>метотрексат</a:t>
            </a:r>
            <a:r>
              <a:rPr lang="hr-HR" dirty="0"/>
              <a:t> </a:t>
            </a:r>
            <a:r>
              <a:rPr lang="hr-HR" dirty="0" err="1"/>
              <a:t>или</a:t>
            </a:r>
            <a:r>
              <a:rPr lang="hr-HR" dirty="0"/>
              <a:t> </a:t>
            </a:r>
            <a:endParaRPr lang="hr-HR" dirty="0" smtClean="0"/>
          </a:p>
          <a:p>
            <a:pPr lvl="1"/>
            <a:r>
              <a:rPr lang="hr-HR" dirty="0" err="1" smtClean="0"/>
              <a:t>циљани</a:t>
            </a:r>
            <a:r>
              <a:rPr lang="hr-HR" dirty="0" smtClean="0"/>
              <a:t> </a:t>
            </a:r>
            <a:r>
              <a:rPr lang="hr-HR" dirty="0" err="1"/>
              <a:t>као</a:t>
            </a:r>
            <a:r>
              <a:rPr lang="hr-HR" dirty="0"/>
              <a:t> </a:t>
            </a:r>
            <a:r>
              <a:rPr lang="hr-HR" dirty="0" err="1"/>
              <a:t>што</a:t>
            </a:r>
            <a:r>
              <a:rPr lang="hr-HR" dirty="0"/>
              <a:t> </a:t>
            </a:r>
            <a:r>
              <a:rPr lang="hr-HR" dirty="0" err="1"/>
              <a:t>су</a:t>
            </a:r>
            <a:r>
              <a:rPr lang="hr-HR" dirty="0"/>
              <a:t> </a:t>
            </a:r>
            <a:r>
              <a:rPr lang="hr-HR" dirty="0" err="1"/>
              <a:t>инхибитори</a:t>
            </a:r>
            <a:r>
              <a:rPr lang="hr-HR" dirty="0"/>
              <a:t> </a:t>
            </a:r>
            <a:r>
              <a:rPr lang="hr-HR" dirty="0" err="1"/>
              <a:t>јанус</a:t>
            </a:r>
            <a:r>
              <a:rPr lang="hr-HR" dirty="0"/>
              <a:t> </a:t>
            </a:r>
            <a:r>
              <a:rPr lang="hr-HR" dirty="0" err="1" smtClean="0"/>
              <a:t>киназа</a:t>
            </a:r>
            <a:r>
              <a:rPr lang="hr-HR" dirty="0" smtClean="0"/>
              <a:t> (</a:t>
            </a:r>
            <a:r>
              <a:rPr lang="hr-HR" dirty="0" err="1" smtClean="0"/>
              <a:t>тофацитиниб</a:t>
            </a:r>
            <a:r>
              <a:rPr lang="hr-HR" dirty="0" smtClean="0"/>
              <a:t>)</a:t>
            </a:r>
          </a:p>
          <a:p>
            <a:r>
              <a:rPr lang="hr-HR" dirty="0" err="1"/>
              <a:t>Б</a:t>
            </a:r>
            <a:r>
              <a:rPr lang="hr-HR" dirty="0" err="1" smtClean="0"/>
              <a:t>иолошке</a:t>
            </a:r>
            <a:r>
              <a:rPr lang="hr-HR" dirty="0" smtClean="0"/>
              <a:t> </a:t>
            </a:r>
            <a:r>
              <a:rPr lang="hr-HR" dirty="0" err="1"/>
              <a:t>лекове</a:t>
            </a:r>
            <a:r>
              <a:rPr lang="hr-HR" dirty="0"/>
              <a:t> (</a:t>
            </a:r>
            <a:r>
              <a:rPr lang="hr-HR" dirty="0" err="1"/>
              <a:t>инхибитори</a:t>
            </a:r>
            <a:r>
              <a:rPr lang="hr-HR" dirty="0"/>
              <a:t> интерлеукина-1 </a:t>
            </a:r>
            <a:r>
              <a:rPr lang="hr-HR" dirty="0" err="1"/>
              <a:t>и</a:t>
            </a:r>
            <a:r>
              <a:rPr lang="hr-HR" dirty="0"/>
              <a:t> интерлеукина-6, </a:t>
            </a:r>
            <a:r>
              <a:rPr lang="hr-HR" dirty="0" err="1"/>
              <a:t>инхибитори</a:t>
            </a:r>
            <a:r>
              <a:rPr lang="hr-HR" dirty="0"/>
              <a:t> </a:t>
            </a:r>
            <a:r>
              <a:rPr lang="hr-HR" dirty="0" err="1"/>
              <a:t>фактора</a:t>
            </a:r>
            <a:r>
              <a:rPr lang="hr-HR" dirty="0"/>
              <a:t> </a:t>
            </a:r>
            <a:r>
              <a:rPr lang="hr-HR" dirty="0" err="1"/>
              <a:t>некрозе</a:t>
            </a:r>
            <a:r>
              <a:rPr lang="hr-HR" dirty="0"/>
              <a:t> </a:t>
            </a:r>
            <a:r>
              <a:rPr lang="hr-HR" dirty="0" err="1"/>
              <a:t>тумора</a:t>
            </a:r>
            <a:r>
              <a:rPr lang="hr-HR" dirty="0"/>
              <a:t>)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17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14400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>
                <a:latin typeface="+mn-lt"/>
                <a:ea typeface="Arial" charset="0"/>
                <a:cs typeface="Arial" charset="0"/>
              </a:rPr>
              <a:t>Реуматоидни</a:t>
            </a:r>
            <a:r>
              <a:rPr lang="en-US" sz="3600" dirty="0" smtClean="0">
                <a:latin typeface="+mn-lt"/>
                <a:ea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+mn-lt"/>
                <a:ea typeface="Arial" charset="0"/>
                <a:cs typeface="Arial" charset="0"/>
              </a:rPr>
              <a:t>артритис</a:t>
            </a:r>
            <a:endParaRPr lang="en-US" sz="3600" dirty="0"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25" y="914403"/>
            <a:ext cx="11501611" cy="2238700"/>
          </a:xfr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Реуматоидни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артритис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је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хронична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инфламаторна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аутоимуна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болест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која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узрокује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синовитис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и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деструктивни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артритис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прогресивно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оштећење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хрскавице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и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зглобова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деформитете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праћене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ван-зглобним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манифестацијама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болести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снажан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системски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инфламаторни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одговор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убрзаним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развојем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атеросклерозе,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инвалидитет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скраћени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животни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век и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повећан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морталитет</a:t>
            </a:r>
            <a:endParaRPr lang="en-US" sz="2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2032" y="6294777"/>
            <a:ext cx="11216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8415" y="3693231"/>
            <a:ext cx="3792728" cy="247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8873" y="3689146"/>
            <a:ext cx="3045464" cy="214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220891" y="5692622"/>
            <a:ext cx="14730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Нормално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стање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82227" y="5692622"/>
            <a:ext cx="193213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Реуматоидни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артритис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725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42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ChangeAspect="1"/>
          </p:cNvPicPr>
          <p:nvPr/>
        </p:nvPicPr>
        <p:blipFill rotWithShape="1">
          <a:blip r:embed="rId2"/>
          <a:srcRect t="20381"/>
          <a:stretch/>
        </p:blipFill>
        <p:spPr>
          <a:xfrm>
            <a:off x="1358537" y="770709"/>
            <a:ext cx="9144000" cy="543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67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ChangeAspect="1"/>
          </p:cNvPicPr>
          <p:nvPr/>
        </p:nvPicPr>
        <p:blipFill rotWithShape="1">
          <a:blip r:embed="rId2"/>
          <a:srcRect t="17524" b="13142"/>
          <a:stretch/>
        </p:blipFill>
        <p:spPr>
          <a:xfrm>
            <a:off x="862149" y="613953"/>
            <a:ext cx="9144000" cy="475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23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ChangeAspect="1"/>
          </p:cNvPicPr>
          <p:nvPr/>
        </p:nvPicPr>
        <p:blipFill rotWithShape="1">
          <a:blip r:embed="rId2"/>
          <a:srcRect t="29005" b="7947"/>
          <a:stretch/>
        </p:blipFill>
        <p:spPr>
          <a:xfrm>
            <a:off x="587829" y="731520"/>
            <a:ext cx="9144000" cy="432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41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err="1" smtClean="0">
                <a:solidFill>
                  <a:srgbClr val="7030A0"/>
                </a:solidFill>
                <a:latin typeface="+mn-lt"/>
              </a:rPr>
              <a:t>Смернице</a:t>
            </a:r>
            <a:r>
              <a:rPr lang="en-US" sz="3400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+mn-lt"/>
              </a:rPr>
              <a:t>у</a:t>
            </a:r>
            <a:r>
              <a:rPr lang="en-US" sz="3400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3400" dirty="0" err="1" smtClean="0">
                <a:solidFill>
                  <a:srgbClr val="7030A0"/>
                </a:solidFill>
                <a:latin typeface="+mn-lt"/>
              </a:rPr>
              <a:t>лечењу</a:t>
            </a:r>
            <a:r>
              <a:rPr lang="en-US" sz="3400" dirty="0" smtClean="0">
                <a:solidFill>
                  <a:srgbClr val="7030A0"/>
                </a:solidFill>
                <a:latin typeface="+mn-lt"/>
              </a:rPr>
              <a:t> РА</a:t>
            </a:r>
            <a:endParaRPr lang="en-US" sz="3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383" y="1485991"/>
            <a:ext cx="11022874" cy="4351338"/>
          </a:xfrm>
        </p:spPr>
        <p:txBody>
          <a:bodyPr>
            <a:normAutofit/>
          </a:bodyPr>
          <a:lstStyle/>
          <a:p>
            <a:r>
              <a:rPr lang="hr-HR" sz="2600" dirty="0" err="1"/>
              <a:t>Сматра</a:t>
            </a:r>
            <a:r>
              <a:rPr lang="hr-HR" sz="2600" dirty="0"/>
              <a:t> </a:t>
            </a:r>
            <a:r>
              <a:rPr lang="hr-HR" sz="2600" dirty="0" err="1"/>
              <a:t>се</a:t>
            </a:r>
            <a:r>
              <a:rPr lang="hr-HR" sz="2600" dirty="0"/>
              <a:t> </a:t>
            </a:r>
            <a:r>
              <a:rPr lang="hr-HR" sz="2600" dirty="0" err="1"/>
              <a:t>да</a:t>
            </a:r>
            <a:r>
              <a:rPr lang="hr-HR" sz="2600" dirty="0"/>
              <a:t> </a:t>
            </a:r>
            <a:r>
              <a:rPr lang="hr-HR" sz="2600" dirty="0" err="1"/>
              <a:t>са</a:t>
            </a:r>
            <a:r>
              <a:rPr lang="hr-HR" sz="2600" dirty="0"/>
              <a:t> </a:t>
            </a:r>
            <a:r>
              <a:rPr lang="hr-HR" sz="2600" dirty="0" err="1"/>
              <a:t>лековима</a:t>
            </a:r>
            <a:r>
              <a:rPr lang="hr-HR" sz="2600" dirty="0"/>
              <a:t> </a:t>
            </a:r>
            <a:r>
              <a:rPr lang="hr-HR" sz="2600" dirty="0" err="1"/>
              <a:t>који</a:t>
            </a:r>
            <a:r>
              <a:rPr lang="hr-HR" sz="2600" dirty="0"/>
              <a:t> </a:t>
            </a:r>
            <a:r>
              <a:rPr lang="hr-HR" sz="2600" dirty="0" err="1"/>
              <a:t>модификују</a:t>
            </a:r>
            <a:r>
              <a:rPr lang="hr-HR" sz="2600" dirty="0"/>
              <a:t> </a:t>
            </a:r>
            <a:r>
              <a:rPr lang="hr-HR" sz="2600" dirty="0" err="1"/>
              <a:t>болест</a:t>
            </a:r>
            <a:r>
              <a:rPr lang="hr-HR" sz="2600" dirty="0"/>
              <a:t> </a:t>
            </a:r>
            <a:r>
              <a:rPr lang="hr-HR" sz="2600" dirty="0" err="1"/>
              <a:t>треба</a:t>
            </a:r>
            <a:r>
              <a:rPr lang="hr-HR" sz="2600" dirty="0"/>
              <a:t> </a:t>
            </a:r>
            <a:r>
              <a:rPr lang="hr-HR" sz="2600" dirty="0" err="1"/>
              <a:t>почети</a:t>
            </a:r>
            <a:r>
              <a:rPr lang="hr-HR" sz="2600" dirty="0"/>
              <a:t> </a:t>
            </a:r>
            <a:r>
              <a:rPr lang="hr-HR" sz="2600" dirty="0" err="1"/>
              <a:t>одмах</a:t>
            </a:r>
            <a:r>
              <a:rPr lang="hr-HR" sz="2600" dirty="0"/>
              <a:t> </a:t>
            </a:r>
            <a:r>
              <a:rPr lang="hr-HR" sz="2600" dirty="0" err="1"/>
              <a:t>након</a:t>
            </a:r>
            <a:r>
              <a:rPr lang="hr-HR" sz="2600" dirty="0"/>
              <a:t> </a:t>
            </a:r>
            <a:r>
              <a:rPr lang="hr-HR" sz="2600" dirty="0" err="1"/>
              <a:t>постављања</a:t>
            </a:r>
            <a:r>
              <a:rPr lang="hr-HR" sz="2600" dirty="0"/>
              <a:t> </a:t>
            </a:r>
            <a:r>
              <a:rPr lang="hr-HR" sz="2600" dirty="0" err="1"/>
              <a:t>дијагнозе</a:t>
            </a:r>
            <a:r>
              <a:rPr lang="hr-HR" sz="2600" dirty="0"/>
              <a:t> </a:t>
            </a:r>
            <a:r>
              <a:rPr lang="hr-HR" sz="2600" dirty="0" err="1"/>
              <a:t>са</a:t>
            </a:r>
            <a:r>
              <a:rPr lang="hr-HR" sz="2600" dirty="0"/>
              <a:t> </a:t>
            </a:r>
            <a:r>
              <a:rPr lang="hr-HR" sz="2600" dirty="0" err="1"/>
              <a:t>циљем</a:t>
            </a:r>
            <a:r>
              <a:rPr lang="hr-HR" sz="2600" dirty="0"/>
              <a:t> </a:t>
            </a:r>
            <a:r>
              <a:rPr lang="hr-HR" sz="2600" dirty="0" err="1"/>
              <a:t>постизања</a:t>
            </a:r>
            <a:r>
              <a:rPr lang="hr-HR" sz="2600" dirty="0"/>
              <a:t> </a:t>
            </a:r>
            <a:r>
              <a:rPr lang="hr-HR" sz="2600" dirty="0" err="1"/>
              <a:t>ремисије</a:t>
            </a:r>
            <a:r>
              <a:rPr lang="hr-HR" sz="2600" dirty="0"/>
              <a:t> </a:t>
            </a:r>
            <a:r>
              <a:rPr lang="hr-HR" sz="2600" dirty="0" err="1"/>
              <a:t>или</a:t>
            </a:r>
            <a:r>
              <a:rPr lang="hr-HR" sz="2600" dirty="0"/>
              <a:t> </a:t>
            </a:r>
            <a:r>
              <a:rPr lang="hr-HR" sz="2600" dirty="0" err="1"/>
              <a:t>ниске</a:t>
            </a:r>
            <a:r>
              <a:rPr lang="hr-HR" sz="2600" dirty="0"/>
              <a:t> </a:t>
            </a:r>
            <a:r>
              <a:rPr lang="hr-HR" sz="2600" dirty="0" err="1"/>
              <a:t>активности</a:t>
            </a:r>
            <a:r>
              <a:rPr lang="hr-HR" sz="2600" dirty="0"/>
              <a:t> </a:t>
            </a:r>
            <a:r>
              <a:rPr lang="hr-HR" sz="2600" dirty="0" err="1"/>
              <a:t>болести</a:t>
            </a:r>
            <a:r>
              <a:rPr lang="en-GB" sz="2600" dirty="0"/>
              <a:t> </a:t>
            </a:r>
            <a:endParaRPr lang="en-GB" sz="2600" dirty="0" smtClean="0"/>
          </a:p>
          <a:p>
            <a:endParaRPr lang="en-GB" sz="2600" dirty="0" smtClean="0"/>
          </a:p>
          <a:p>
            <a:r>
              <a:rPr lang="hr-HR" sz="2600" dirty="0" err="1"/>
              <a:t>Метотрексат</a:t>
            </a:r>
            <a:r>
              <a:rPr lang="hr-HR" sz="2600" dirty="0"/>
              <a:t> </a:t>
            </a:r>
            <a:r>
              <a:rPr lang="hr-HR" sz="2600" dirty="0" err="1"/>
              <a:t>треба</a:t>
            </a:r>
            <a:r>
              <a:rPr lang="hr-HR" sz="2600" dirty="0"/>
              <a:t> </a:t>
            </a:r>
            <a:r>
              <a:rPr lang="hr-HR" sz="2600" dirty="0" err="1"/>
              <a:t>бити</a:t>
            </a:r>
            <a:r>
              <a:rPr lang="hr-HR" sz="2600" dirty="0"/>
              <a:t> </a:t>
            </a:r>
            <a:r>
              <a:rPr lang="hr-HR" sz="2600" dirty="0" err="1"/>
              <a:t>први</a:t>
            </a:r>
            <a:r>
              <a:rPr lang="hr-HR" sz="2600" dirty="0"/>
              <a:t> </a:t>
            </a:r>
            <a:r>
              <a:rPr lang="hr-HR" sz="2600" dirty="0" err="1"/>
              <a:t>избор</a:t>
            </a:r>
            <a:r>
              <a:rPr lang="hr-HR" sz="2600" dirty="0"/>
              <a:t> </a:t>
            </a:r>
            <a:r>
              <a:rPr lang="hr-HR" sz="2600" dirty="0" err="1"/>
              <a:t>у</a:t>
            </a:r>
            <a:r>
              <a:rPr lang="hr-HR" sz="2600" dirty="0"/>
              <a:t> </a:t>
            </a:r>
            <a:r>
              <a:rPr lang="hr-HR" sz="2600" dirty="0" err="1"/>
              <a:t>терапији</a:t>
            </a:r>
            <a:r>
              <a:rPr lang="hr-HR" sz="2600" dirty="0"/>
              <a:t> </a:t>
            </a:r>
            <a:r>
              <a:rPr lang="hr-HR" sz="2600" dirty="0" err="1"/>
              <a:t>осим</a:t>
            </a:r>
            <a:r>
              <a:rPr lang="hr-HR" sz="2600" dirty="0"/>
              <a:t> </a:t>
            </a:r>
            <a:r>
              <a:rPr lang="hr-HR" sz="2600" dirty="0" err="1"/>
              <a:t>уколико</a:t>
            </a:r>
            <a:r>
              <a:rPr lang="hr-HR" sz="2600" dirty="0"/>
              <a:t> </a:t>
            </a:r>
            <a:r>
              <a:rPr lang="hr-HR" sz="2600" dirty="0" err="1"/>
              <a:t>не</a:t>
            </a:r>
            <a:r>
              <a:rPr lang="hr-HR" sz="2600" dirty="0"/>
              <a:t> </a:t>
            </a:r>
            <a:r>
              <a:rPr lang="hr-HR" sz="2600" dirty="0" err="1"/>
              <a:t>постоје</a:t>
            </a:r>
            <a:r>
              <a:rPr lang="hr-HR" sz="2600" dirty="0"/>
              <a:t> </a:t>
            </a:r>
            <a:r>
              <a:rPr lang="hr-HR" sz="2600" dirty="0" err="1"/>
              <a:t>контраиндикације</a:t>
            </a:r>
            <a:r>
              <a:rPr lang="hr-HR" sz="2600" dirty="0"/>
              <a:t> </a:t>
            </a:r>
            <a:r>
              <a:rPr lang="hr-HR" sz="2600" dirty="0" err="1"/>
              <a:t>за</a:t>
            </a:r>
            <a:r>
              <a:rPr lang="hr-HR" sz="2600" dirty="0"/>
              <a:t> </a:t>
            </a:r>
            <a:r>
              <a:rPr lang="hr-HR" sz="2600" dirty="0" err="1" smtClean="0"/>
              <a:t>примену</a:t>
            </a:r>
            <a:r>
              <a:rPr lang="en-GB" sz="2600" dirty="0" smtClean="0"/>
              <a:t>. </a:t>
            </a:r>
            <a:r>
              <a:rPr lang="hr-HR" sz="2600" dirty="0" err="1"/>
              <a:t>У</a:t>
            </a:r>
            <a:r>
              <a:rPr lang="hr-HR" sz="2600" dirty="0"/>
              <a:t> </a:t>
            </a:r>
            <a:r>
              <a:rPr lang="hr-HR" sz="2600" dirty="0" err="1"/>
              <a:t>том</a:t>
            </a:r>
            <a:r>
              <a:rPr lang="hr-HR" sz="2600" dirty="0"/>
              <a:t> </a:t>
            </a:r>
            <a:r>
              <a:rPr lang="hr-HR" sz="2600" dirty="0" err="1"/>
              <a:t>случају</a:t>
            </a:r>
            <a:r>
              <a:rPr lang="hr-HR" sz="2600" dirty="0"/>
              <a:t> </a:t>
            </a:r>
            <a:r>
              <a:rPr lang="hr-HR" sz="2600" dirty="0" err="1"/>
              <a:t>алтернативна</a:t>
            </a:r>
            <a:r>
              <a:rPr lang="hr-HR" sz="2600" dirty="0"/>
              <a:t> </a:t>
            </a:r>
            <a:r>
              <a:rPr lang="hr-HR" sz="2600" dirty="0" err="1"/>
              <a:t>терапија</a:t>
            </a:r>
            <a:r>
              <a:rPr lang="hr-HR" sz="2600" dirty="0"/>
              <a:t> </a:t>
            </a:r>
            <a:r>
              <a:rPr lang="hr-HR" sz="2600" dirty="0" err="1"/>
              <a:t>подразумева</a:t>
            </a:r>
            <a:r>
              <a:rPr lang="hr-HR" sz="2600" dirty="0"/>
              <a:t> </a:t>
            </a:r>
            <a:r>
              <a:rPr lang="hr-HR" sz="2600" dirty="0" err="1"/>
              <a:t>примену</a:t>
            </a:r>
            <a:r>
              <a:rPr lang="hr-HR" sz="2600" dirty="0"/>
              <a:t> </a:t>
            </a:r>
            <a:r>
              <a:rPr lang="hr-HR" sz="2600" dirty="0" err="1"/>
              <a:t>лефлуномида</a:t>
            </a:r>
            <a:r>
              <a:rPr lang="hr-HR" sz="2600" dirty="0"/>
              <a:t> </a:t>
            </a:r>
            <a:r>
              <a:rPr lang="hr-HR" sz="2600" dirty="0" err="1"/>
              <a:t>и</a:t>
            </a:r>
            <a:r>
              <a:rPr lang="hr-HR" sz="2600" dirty="0"/>
              <a:t> </a:t>
            </a:r>
            <a:r>
              <a:rPr lang="hr-HR" sz="2600" dirty="0" err="1"/>
              <a:t>сулфасалазина</a:t>
            </a:r>
            <a:r>
              <a:rPr lang="en-GB" sz="2600" dirty="0"/>
              <a:t> </a:t>
            </a:r>
            <a:endParaRPr lang="en-GB" sz="2600" dirty="0" smtClean="0"/>
          </a:p>
          <a:p>
            <a:endParaRPr lang="en-GB" sz="2600" dirty="0" smtClean="0"/>
          </a:p>
          <a:p>
            <a:r>
              <a:rPr lang="ru-RU" sz="2600" dirty="0"/>
              <a:t>Показано </a:t>
            </a:r>
            <a:r>
              <a:rPr lang="ru-RU" sz="2600" dirty="0" err="1"/>
              <a:t>је</a:t>
            </a:r>
            <a:r>
              <a:rPr lang="ru-RU" sz="2600" dirty="0"/>
              <a:t> да </a:t>
            </a:r>
            <a:r>
              <a:rPr lang="ru-RU" sz="2600" dirty="0" err="1"/>
              <a:t>је</a:t>
            </a:r>
            <a:r>
              <a:rPr lang="ru-RU" sz="2600" dirty="0"/>
              <a:t> </a:t>
            </a:r>
            <a:r>
              <a:rPr lang="ru-RU" sz="2600" dirty="0" err="1"/>
              <a:t>терапија</a:t>
            </a:r>
            <a:r>
              <a:rPr lang="ru-RU" sz="2600" dirty="0"/>
              <a:t> </a:t>
            </a:r>
            <a:r>
              <a:rPr lang="ru-RU" sz="2600" dirty="0" err="1"/>
              <a:t>метотрексатом</a:t>
            </a:r>
            <a:r>
              <a:rPr lang="ru-RU" sz="2600" dirty="0"/>
              <a:t> удружена </a:t>
            </a:r>
            <a:r>
              <a:rPr lang="ru-RU" sz="2600" dirty="0" err="1"/>
              <a:t>са</a:t>
            </a:r>
            <a:r>
              <a:rPr lang="ru-RU" sz="2600" dirty="0"/>
              <a:t> </a:t>
            </a:r>
            <a:r>
              <a:rPr lang="ru-RU" sz="2600" dirty="0" err="1"/>
              <a:t>смањеним</a:t>
            </a:r>
            <a:r>
              <a:rPr lang="ru-RU" sz="2600" dirty="0"/>
              <a:t> </a:t>
            </a:r>
            <a:r>
              <a:rPr lang="ru-RU" sz="2600" dirty="0" err="1"/>
              <a:t>ризиком</a:t>
            </a:r>
            <a:r>
              <a:rPr lang="ru-RU" sz="2600" dirty="0"/>
              <a:t> за </a:t>
            </a:r>
            <a:r>
              <a:rPr lang="ru-RU" sz="2600" dirty="0" err="1"/>
              <a:t>настанак</a:t>
            </a:r>
            <a:r>
              <a:rPr lang="ru-RU" sz="2600" dirty="0"/>
              <a:t> </a:t>
            </a:r>
            <a:r>
              <a:rPr lang="ru-RU" sz="2600" dirty="0" err="1"/>
              <a:t>кардиоваскуларних</a:t>
            </a:r>
            <a:r>
              <a:rPr lang="ru-RU" sz="2600" dirty="0"/>
              <a:t> </a:t>
            </a:r>
            <a:r>
              <a:rPr lang="ru-RU" sz="2600" dirty="0" err="1" smtClean="0"/>
              <a:t>болести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3958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1" y="989602"/>
            <a:ext cx="10515600" cy="4953998"/>
          </a:xfrm>
        </p:spPr>
        <p:txBody>
          <a:bodyPr>
            <a:normAutofit/>
          </a:bodyPr>
          <a:lstStyle/>
          <a:p>
            <a:r>
              <a:rPr lang="hr-HR" sz="2600" dirty="0" err="1"/>
              <a:t>Са</a:t>
            </a:r>
            <a:r>
              <a:rPr lang="hr-HR" sz="2600" dirty="0"/>
              <a:t> </a:t>
            </a:r>
            <a:r>
              <a:rPr lang="hr-HR" sz="2600" dirty="0" err="1"/>
              <a:t>биолошким</a:t>
            </a:r>
            <a:r>
              <a:rPr lang="hr-HR" sz="2600" dirty="0"/>
              <a:t> </a:t>
            </a:r>
            <a:r>
              <a:rPr lang="hr-HR" sz="2600" dirty="0" err="1"/>
              <a:t>лековима</a:t>
            </a:r>
            <a:r>
              <a:rPr lang="hr-HR" sz="2600" dirty="0"/>
              <a:t> </a:t>
            </a:r>
            <a:r>
              <a:rPr lang="hr-HR" sz="2600" dirty="0" err="1"/>
              <a:t>се</a:t>
            </a:r>
            <a:r>
              <a:rPr lang="hr-HR" sz="2600" dirty="0"/>
              <a:t> </a:t>
            </a:r>
            <a:r>
              <a:rPr lang="hr-HR" sz="2600" dirty="0" err="1"/>
              <a:t>започиње</a:t>
            </a:r>
            <a:r>
              <a:rPr lang="hr-HR" sz="2600" dirty="0"/>
              <a:t> </a:t>
            </a:r>
            <a:r>
              <a:rPr lang="hr-HR" sz="2600" dirty="0" err="1"/>
              <a:t>када</a:t>
            </a:r>
            <a:r>
              <a:rPr lang="hr-HR" sz="2600" dirty="0"/>
              <a:t> </a:t>
            </a:r>
            <a:r>
              <a:rPr lang="hr-HR" sz="2600" dirty="0" err="1"/>
              <a:t>су</a:t>
            </a:r>
            <a:r>
              <a:rPr lang="hr-HR" sz="2600" dirty="0"/>
              <a:t> </a:t>
            </a:r>
            <a:r>
              <a:rPr lang="hr-HR" sz="2600" dirty="0" err="1"/>
              <a:t>присутни</a:t>
            </a:r>
            <a:r>
              <a:rPr lang="hr-HR" sz="2600" dirty="0"/>
              <a:t> </a:t>
            </a:r>
            <a:r>
              <a:rPr lang="hr-HR" sz="2600" dirty="0" err="1"/>
              <a:t>лоши</a:t>
            </a:r>
            <a:r>
              <a:rPr lang="hr-HR" sz="2600" dirty="0"/>
              <a:t> </a:t>
            </a:r>
            <a:r>
              <a:rPr lang="hr-HR" sz="2600" dirty="0" err="1"/>
              <a:t>прогностички</a:t>
            </a:r>
            <a:r>
              <a:rPr lang="hr-HR" sz="2600" dirty="0"/>
              <a:t> </a:t>
            </a:r>
            <a:r>
              <a:rPr lang="hr-HR" sz="2600" dirty="0" err="1"/>
              <a:t>фактори</a:t>
            </a:r>
            <a:r>
              <a:rPr lang="hr-HR" sz="2600" dirty="0"/>
              <a:t>, </a:t>
            </a:r>
            <a:r>
              <a:rPr lang="hr-HR" sz="2600" dirty="0" err="1"/>
              <a:t>присуство</a:t>
            </a:r>
            <a:r>
              <a:rPr lang="hr-HR" sz="2600" dirty="0"/>
              <a:t> </a:t>
            </a:r>
            <a:r>
              <a:rPr lang="ru-RU" sz="2600" dirty="0"/>
              <a:t>антитела на </a:t>
            </a:r>
            <a:r>
              <a:rPr lang="ru-RU" sz="2600" dirty="0" err="1"/>
              <a:t>циклични</a:t>
            </a:r>
            <a:r>
              <a:rPr lang="ru-RU" sz="2600" dirty="0"/>
              <a:t> </a:t>
            </a:r>
            <a:r>
              <a:rPr lang="ru-RU" sz="2600" dirty="0" err="1"/>
              <a:t>цитрулисани</a:t>
            </a:r>
            <a:r>
              <a:rPr lang="ru-RU" sz="2600" dirty="0"/>
              <a:t> пептид, </a:t>
            </a:r>
            <a:r>
              <a:rPr lang="ru-RU" sz="2600" dirty="0" err="1"/>
              <a:t>позитиван</a:t>
            </a:r>
            <a:r>
              <a:rPr lang="ru-RU" sz="2600" dirty="0"/>
              <a:t> реума фактор, </a:t>
            </a:r>
            <a:r>
              <a:rPr lang="ru-RU" sz="2600" dirty="0" err="1"/>
              <a:t>висока</a:t>
            </a:r>
            <a:r>
              <a:rPr lang="ru-RU" sz="2600" dirty="0"/>
              <a:t> </a:t>
            </a:r>
            <a:r>
              <a:rPr lang="ru-RU" sz="2600" dirty="0" err="1"/>
              <a:t>активност</a:t>
            </a:r>
            <a:r>
              <a:rPr lang="ru-RU" sz="2600" dirty="0"/>
              <a:t> </a:t>
            </a:r>
            <a:r>
              <a:rPr lang="ru-RU" sz="2600" dirty="0" err="1"/>
              <a:t>болести</a:t>
            </a:r>
            <a:r>
              <a:rPr lang="ru-RU" sz="2600" dirty="0"/>
              <a:t> и </a:t>
            </a:r>
            <a:r>
              <a:rPr lang="ru-RU" sz="2600" dirty="0" err="1"/>
              <a:t>поред</a:t>
            </a:r>
            <a:r>
              <a:rPr lang="ru-RU" sz="2600" dirty="0"/>
              <a:t> </a:t>
            </a:r>
            <a:r>
              <a:rPr lang="ru-RU" sz="2600" dirty="0" err="1"/>
              <a:t>употребе</a:t>
            </a:r>
            <a:r>
              <a:rPr lang="ru-RU" sz="2600" dirty="0"/>
              <a:t> </a:t>
            </a:r>
            <a:r>
              <a:rPr lang="ru-RU" sz="2600" dirty="0" err="1"/>
              <a:t>високих</a:t>
            </a:r>
            <a:r>
              <a:rPr lang="ru-RU" sz="2600" dirty="0"/>
              <a:t> доза </a:t>
            </a:r>
            <a:r>
              <a:rPr lang="ru-RU" sz="2600" dirty="0" err="1"/>
              <a:t>метотрексата</a:t>
            </a:r>
            <a:r>
              <a:rPr lang="ru-RU" sz="2600" dirty="0"/>
              <a:t>, ране </a:t>
            </a:r>
            <a:r>
              <a:rPr lang="ru-RU" sz="2600" dirty="0" err="1" smtClean="0"/>
              <a:t>ерозиј</a:t>
            </a:r>
            <a:r>
              <a:rPr lang="hr-HR" sz="2600" dirty="0" err="1" smtClean="0"/>
              <a:t>е</a:t>
            </a:r>
            <a:endParaRPr lang="hr-HR" sz="2600" dirty="0" smtClean="0"/>
          </a:p>
          <a:p>
            <a:endParaRPr lang="hr-HR" sz="2600" dirty="0" smtClean="0"/>
          </a:p>
          <a:p>
            <a:r>
              <a:rPr lang="ru-RU" sz="2600" dirty="0" err="1" smtClean="0"/>
              <a:t>Међутим</a:t>
            </a:r>
            <a:r>
              <a:rPr lang="ru-RU" sz="2600" dirty="0"/>
              <a:t>, </a:t>
            </a:r>
            <a:r>
              <a:rPr lang="ru-RU" sz="2600" dirty="0" err="1"/>
              <a:t>биолошки</a:t>
            </a:r>
            <a:r>
              <a:rPr lang="ru-RU" sz="2600" dirty="0"/>
              <a:t> </a:t>
            </a:r>
            <a:r>
              <a:rPr lang="ru-RU" sz="2600" dirty="0" err="1"/>
              <a:t>лекови</a:t>
            </a:r>
            <a:r>
              <a:rPr lang="ru-RU" sz="2600" dirty="0"/>
              <a:t> се </a:t>
            </a:r>
            <a:r>
              <a:rPr lang="ru-RU" sz="2600" dirty="0" err="1"/>
              <a:t>најчешће</a:t>
            </a:r>
            <a:r>
              <a:rPr lang="ru-RU" sz="2600" dirty="0"/>
              <a:t> </a:t>
            </a:r>
            <a:r>
              <a:rPr lang="ru-RU" sz="2600" dirty="0" err="1"/>
              <a:t>комбинују</a:t>
            </a:r>
            <a:r>
              <a:rPr lang="ru-RU" sz="2600" dirty="0"/>
              <a:t> </a:t>
            </a:r>
            <a:r>
              <a:rPr lang="ru-RU" sz="2600" dirty="0" err="1"/>
              <a:t>са</a:t>
            </a:r>
            <a:r>
              <a:rPr lang="ru-RU" sz="2600" dirty="0"/>
              <a:t> </a:t>
            </a:r>
            <a:r>
              <a:rPr lang="ru-RU" sz="2600" dirty="0" err="1" smtClean="0"/>
              <a:t>метотрексатом</a:t>
            </a:r>
            <a:endParaRPr lang="hr-HR" sz="2600" dirty="0" smtClean="0"/>
          </a:p>
          <a:p>
            <a:endParaRPr lang="hr-HR" sz="2600" dirty="0"/>
          </a:p>
          <a:p>
            <a:r>
              <a:rPr lang="ru-RU" sz="2600" dirty="0" err="1" smtClean="0"/>
              <a:t>Уколико</a:t>
            </a:r>
            <a:r>
              <a:rPr lang="ru-RU" sz="2600" dirty="0" smtClean="0"/>
              <a:t> </a:t>
            </a:r>
            <a:r>
              <a:rPr lang="ru-RU" sz="2600" dirty="0" err="1"/>
              <a:t>постоји</a:t>
            </a:r>
            <a:r>
              <a:rPr lang="ru-RU" sz="2600" dirty="0"/>
              <a:t> </a:t>
            </a:r>
            <a:r>
              <a:rPr lang="ru-RU" sz="2600" dirty="0" err="1"/>
              <a:t>интолеранција</a:t>
            </a:r>
            <a:r>
              <a:rPr lang="ru-RU" sz="2600" dirty="0"/>
              <a:t> на </a:t>
            </a:r>
            <a:r>
              <a:rPr lang="ru-RU" sz="2600" dirty="0" err="1"/>
              <a:t>метотрексат</a:t>
            </a:r>
            <a:r>
              <a:rPr lang="ru-RU" sz="2600" dirty="0"/>
              <a:t>, </a:t>
            </a:r>
            <a:r>
              <a:rPr lang="ru-RU" sz="2600" dirty="0" err="1"/>
              <a:t>комбинација</a:t>
            </a:r>
            <a:r>
              <a:rPr lang="ru-RU" sz="2600" dirty="0"/>
              <a:t> </a:t>
            </a:r>
            <a:r>
              <a:rPr lang="ru-RU" sz="2600" dirty="0" err="1"/>
              <a:t>инхибитора</a:t>
            </a:r>
            <a:r>
              <a:rPr lang="ru-RU" sz="2600" dirty="0"/>
              <a:t> интерлеукина-6 и </a:t>
            </a:r>
            <a:r>
              <a:rPr lang="ru-RU" sz="2600" dirty="0" err="1"/>
              <a:t>циљаних</a:t>
            </a:r>
            <a:r>
              <a:rPr lang="ru-RU" sz="2600" dirty="0"/>
              <a:t> </a:t>
            </a:r>
            <a:r>
              <a:rPr lang="ru-RU" sz="2600" dirty="0" err="1"/>
              <a:t>лекова</a:t>
            </a:r>
            <a:r>
              <a:rPr lang="ru-RU" sz="2600" dirty="0"/>
              <a:t> </a:t>
            </a:r>
            <a:r>
              <a:rPr lang="ru-RU" sz="2600" dirty="0" err="1"/>
              <a:t>који</a:t>
            </a:r>
            <a:r>
              <a:rPr lang="ru-RU" sz="2600" dirty="0"/>
              <a:t> </a:t>
            </a:r>
            <a:r>
              <a:rPr lang="ru-RU" sz="2600" dirty="0" err="1"/>
              <a:t>модификују</a:t>
            </a:r>
            <a:r>
              <a:rPr lang="ru-RU" sz="2600" dirty="0"/>
              <a:t> </a:t>
            </a:r>
            <a:r>
              <a:rPr lang="ru-RU" sz="2600" dirty="0" err="1"/>
              <a:t>болест</a:t>
            </a:r>
            <a:r>
              <a:rPr lang="ru-RU" sz="2600" dirty="0"/>
              <a:t>, могу </a:t>
            </a:r>
            <a:r>
              <a:rPr lang="ru-RU" sz="2600" dirty="0" err="1"/>
              <a:t>имати</a:t>
            </a:r>
            <a:r>
              <a:rPr lang="ru-RU" sz="2600" dirty="0"/>
              <a:t> </a:t>
            </a:r>
            <a:r>
              <a:rPr lang="ru-RU" sz="2600" dirty="0" err="1"/>
              <a:t>предност</a:t>
            </a:r>
            <a:r>
              <a:rPr lang="ru-RU" sz="2600" dirty="0"/>
              <a:t> у </a:t>
            </a:r>
            <a:r>
              <a:rPr lang="ru-RU" sz="2600" dirty="0" err="1"/>
              <a:t>односу</a:t>
            </a:r>
            <a:r>
              <a:rPr lang="ru-RU" sz="2600" dirty="0"/>
              <a:t> на друге </a:t>
            </a:r>
            <a:r>
              <a:rPr lang="ru-RU" sz="2600" dirty="0" err="1"/>
              <a:t>биолошке</a:t>
            </a:r>
            <a:r>
              <a:rPr lang="ru-RU" sz="2600" dirty="0"/>
              <a:t> </a:t>
            </a:r>
            <a:r>
              <a:rPr lang="ru-RU" sz="2600" dirty="0" err="1"/>
              <a:t>лекове</a:t>
            </a:r>
            <a:r>
              <a:rPr lang="ru-RU" sz="2600" dirty="0"/>
              <a:t>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056574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45029"/>
            <a:ext cx="10515600" cy="5131934"/>
          </a:xfrm>
        </p:spPr>
        <p:txBody>
          <a:bodyPr>
            <a:normAutofit/>
          </a:bodyPr>
          <a:lstStyle/>
          <a:p>
            <a:r>
              <a:rPr lang="hr-HR" sz="2600" dirty="0" err="1"/>
              <a:t>А</a:t>
            </a:r>
            <a:r>
              <a:rPr lang="ru-RU" sz="2600" dirty="0" err="1" smtClean="0"/>
              <a:t>гресивна</a:t>
            </a:r>
            <a:r>
              <a:rPr lang="ru-RU" sz="2600" dirty="0" smtClean="0"/>
              <a:t> </a:t>
            </a:r>
            <a:r>
              <a:rPr lang="ru-RU" sz="2600" dirty="0" err="1"/>
              <a:t>имуносупресија</a:t>
            </a:r>
            <a:r>
              <a:rPr lang="ru-RU" sz="2600" dirty="0"/>
              <a:t> </a:t>
            </a:r>
            <a:r>
              <a:rPr lang="ru-RU" sz="2600" dirty="0" err="1"/>
              <a:t>антагонистима</a:t>
            </a:r>
            <a:r>
              <a:rPr lang="ru-RU" sz="2600" dirty="0"/>
              <a:t> фактора некрозе тумора, </a:t>
            </a:r>
            <a:r>
              <a:rPr lang="ru-RU" sz="2600" dirty="0" err="1"/>
              <a:t>као</a:t>
            </a:r>
            <a:r>
              <a:rPr lang="ru-RU" sz="2600" dirty="0"/>
              <a:t> </a:t>
            </a:r>
            <a:r>
              <a:rPr lang="ru-RU" sz="2600" dirty="0" err="1"/>
              <a:t>биолошких</a:t>
            </a:r>
            <a:r>
              <a:rPr lang="ru-RU" sz="2600" dirty="0"/>
              <a:t> </a:t>
            </a:r>
            <a:r>
              <a:rPr lang="ru-RU" sz="2600" dirty="0" err="1"/>
              <a:t>антиреуматских</a:t>
            </a:r>
            <a:r>
              <a:rPr lang="ru-RU" sz="2600" dirty="0"/>
              <a:t> </a:t>
            </a:r>
            <a:r>
              <a:rPr lang="ru-RU" sz="2600" dirty="0" err="1"/>
              <a:t>лекова</a:t>
            </a:r>
            <a:r>
              <a:rPr lang="ru-RU" sz="2600" dirty="0"/>
              <a:t> </a:t>
            </a:r>
            <a:r>
              <a:rPr lang="ru-RU" sz="2600" dirty="0" err="1"/>
              <a:t>који</a:t>
            </a:r>
            <a:r>
              <a:rPr lang="ru-RU" sz="2600" dirty="0"/>
              <a:t> </a:t>
            </a:r>
            <a:r>
              <a:rPr lang="ru-RU" sz="2600" dirty="0" err="1"/>
              <a:t>модификују</a:t>
            </a:r>
            <a:r>
              <a:rPr lang="ru-RU" sz="2600" dirty="0"/>
              <a:t> </a:t>
            </a:r>
            <a:r>
              <a:rPr lang="ru-RU" sz="2600" dirty="0" err="1"/>
              <a:t>болест</a:t>
            </a:r>
            <a:r>
              <a:rPr lang="ru-RU" sz="2600" dirty="0"/>
              <a:t>, </a:t>
            </a:r>
            <a:r>
              <a:rPr lang="ru-RU" sz="2600" dirty="0" err="1"/>
              <a:t>повезана</a:t>
            </a:r>
            <a:r>
              <a:rPr lang="ru-RU" sz="2600" dirty="0"/>
              <a:t> </a:t>
            </a:r>
            <a:r>
              <a:rPr lang="ru-RU" sz="2600" dirty="0" err="1"/>
              <a:t>са</a:t>
            </a:r>
            <a:r>
              <a:rPr lang="ru-RU" sz="2600" dirty="0"/>
              <a:t> </a:t>
            </a:r>
            <a:r>
              <a:rPr lang="ru-RU" sz="2600" dirty="0" err="1"/>
              <a:t>смањеним</a:t>
            </a:r>
            <a:r>
              <a:rPr lang="ru-RU" sz="2600" dirty="0"/>
              <a:t> </a:t>
            </a:r>
            <a:r>
              <a:rPr lang="ru-RU" sz="2600" dirty="0" err="1"/>
              <a:t>ризиком</a:t>
            </a:r>
            <a:r>
              <a:rPr lang="ru-RU" sz="2600" dirty="0"/>
              <a:t> за </a:t>
            </a:r>
            <a:r>
              <a:rPr lang="ru-RU" sz="2600" dirty="0" err="1"/>
              <a:t>настанак</a:t>
            </a:r>
            <a:r>
              <a:rPr lang="ru-RU" sz="2600" dirty="0"/>
              <a:t> </a:t>
            </a:r>
            <a:r>
              <a:rPr lang="ru-RU" sz="2600" dirty="0" err="1"/>
              <a:t>кардиоваскуларних</a:t>
            </a:r>
            <a:r>
              <a:rPr lang="ru-RU" sz="2600" dirty="0"/>
              <a:t> </a:t>
            </a:r>
            <a:r>
              <a:rPr lang="ru-RU" sz="2600" dirty="0" err="1"/>
              <a:t>болести</a:t>
            </a:r>
            <a:r>
              <a:rPr lang="ru-RU" sz="2600" dirty="0"/>
              <a:t> </a:t>
            </a:r>
            <a:endParaRPr lang="hr-HR" sz="2600" dirty="0" smtClean="0"/>
          </a:p>
          <a:p>
            <a:endParaRPr lang="hr-HR" sz="2600" dirty="0" smtClean="0"/>
          </a:p>
          <a:p>
            <a:r>
              <a:rPr lang="hr-HR" sz="2600" dirty="0" err="1"/>
              <a:t>М</a:t>
            </a:r>
            <a:r>
              <a:rPr lang="ru-RU" sz="2600" dirty="0" err="1" smtClean="0"/>
              <a:t>етотрексат</a:t>
            </a:r>
            <a:r>
              <a:rPr lang="ru-RU" sz="2600" dirty="0" smtClean="0"/>
              <a:t> </a:t>
            </a:r>
            <a:r>
              <a:rPr lang="ru-RU" sz="2600" dirty="0"/>
              <a:t>у </a:t>
            </a:r>
            <a:r>
              <a:rPr lang="ru-RU" sz="2600" dirty="0" err="1"/>
              <a:t>дози</a:t>
            </a:r>
            <a:r>
              <a:rPr lang="ru-RU" sz="2600" dirty="0"/>
              <a:t> од ≥ 20 мг/</a:t>
            </a:r>
            <a:r>
              <a:rPr lang="ru-RU" sz="2600" dirty="0" err="1"/>
              <a:t>недељно</a:t>
            </a:r>
            <a:r>
              <a:rPr lang="ru-RU" sz="2600" dirty="0"/>
              <a:t>, </a:t>
            </a:r>
            <a:r>
              <a:rPr lang="ru-RU" sz="2600" dirty="0" err="1"/>
              <a:t>циклоспорин</a:t>
            </a:r>
            <a:r>
              <a:rPr lang="ru-RU" sz="2600" dirty="0"/>
              <a:t> А и </a:t>
            </a:r>
            <a:r>
              <a:rPr lang="ru-RU" sz="2600" dirty="0" err="1"/>
              <a:t>биолошки</a:t>
            </a:r>
            <a:r>
              <a:rPr lang="ru-RU" sz="2600" dirty="0"/>
              <a:t> </a:t>
            </a:r>
            <a:r>
              <a:rPr lang="ru-RU" sz="2600" dirty="0" err="1"/>
              <a:t>лекови</a:t>
            </a:r>
            <a:r>
              <a:rPr lang="ru-RU" sz="2600" dirty="0"/>
              <a:t> </a:t>
            </a:r>
            <a:r>
              <a:rPr lang="ru-RU" sz="2600" dirty="0" err="1"/>
              <a:t>имају</a:t>
            </a:r>
            <a:r>
              <a:rPr lang="ru-RU" sz="2600" dirty="0"/>
              <a:t> </a:t>
            </a:r>
            <a:r>
              <a:rPr lang="ru-RU" sz="2600" dirty="0" err="1"/>
              <a:t>позитиван</a:t>
            </a:r>
            <a:r>
              <a:rPr lang="ru-RU" sz="2600" dirty="0"/>
              <a:t> </a:t>
            </a:r>
            <a:r>
              <a:rPr lang="ru-RU" sz="2600" dirty="0" err="1"/>
              <a:t>ефекат</a:t>
            </a:r>
            <a:r>
              <a:rPr lang="ru-RU" sz="2600" dirty="0"/>
              <a:t> на </a:t>
            </a:r>
            <a:r>
              <a:rPr lang="ru-RU" sz="2600" dirty="0" smtClean="0"/>
              <a:t>атеросклероз</a:t>
            </a:r>
            <a:r>
              <a:rPr lang="hr-HR" sz="2600" dirty="0" err="1" smtClean="0"/>
              <a:t>е</a:t>
            </a:r>
            <a:r>
              <a:rPr lang="ru-RU" sz="2600" dirty="0" smtClean="0"/>
              <a:t>, </a:t>
            </a:r>
            <a:r>
              <a:rPr lang="ru-RU" sz="2600" dirty="0" err="1"/>
              <a:t>услед</a:t>
            </a:r>
            <a:r>
              <a:rPr lang="ru-RU" sz="2600" dirty="0"/>
              <a:t> </a:t>
            </a:r>
            <a:r>
              <a:rPr lang="ru-RU" sz="2600" dirty="0" err="1"/>
              <a:t>чињенице</a:t>
            </a:r>
            <a:r>
              <a:rPr lang="ru-RU" sz="2600" dirty="0"/>
              <a:t> да су </a:t>
            </a:r>
            <a:r>
              <a:rPr lang="ru-RU" sz="2600" dirty="0" err="1"/>
              <a:t>акутни</a:t>
            </a:r>
            <a:r>
              <a:rPr lang="ru-RU" sz="2600" dirty="0"/>
              <a:t> </a:t>
            </a:r>
            <a:r>
              <a:rPr lang="ru-RU" sz="2600" dirty="0" err="1"/>
              <a:t>кардиоваскуларни</a:t>
            </a:r>
            <a:r>
              <a:rPr lang="ru-RU" sz="2600" dirty="0"/>
              <a:t> </a:t>
            </a:r>
            <a:r>
              <a:rPr lang="ru-RU" sz="2600" dirty="0" err="1"/>
              <a:t>догађаји</a:t>
            </a:r>
            <a:r>
              <a:rPr lang="ru-RU" sz="2600" dirty="0"/>
              <a:t> </a:t>
            </a:r>
            <a:r>
              <a:rPr lang="ru-RU" sz="2600" dirty="0" err="1"/>
              <a:t>углавном</a:t>
            </a:r>
            <a:r>
              <a:rPr lang="ru-RU" sz="2600" dirty="0"/>
              <a:t> </a:t>
            </a:r>
            <a:r>
              <a:rPr lang="ru-RU" sz="2600" dirty="0" err="1"/>
              <a:t>повезани</a:t>
            </a:r>
            <a:r>
              <a:rPr lang="ru-RU" sz="2600" dirty="0"/>
              <a:t> </a:t>
            </a:r>
            <a:r>
              <a:rPr lang="ru-RU" sz="2600" dirty="0" err="1"/>
              <a:t>са</a:t>
            </a:r>
            <a:r>
              <a:rPr lang="ru-RU" sz="2600" dirty="0"/>
              <a:t> </a:t>
            </a:r>
            <a:r>
              <a:rPr lang="ru-RU" sz="2600" dirty="0" err="1"/>
              <a:t>убрзаном</a:t>
            </a:r>
            <a:r>
              <a:rPr lang="ru-RU" sz="2600" dirty="0"/>
              <a:t> атеросклерозом код </a:t>
            </a:r>
            <a:r>
              <a:rPr lang="ru-RU" sz="2600" dirty="0" err="1"/>
              <a:t>пацијента</a:t>
            </a:r>
            <a:r>
              <a:rPr lang="ru-RU" sz="2600" dirty="0"/>
              <a:t> </a:t>
            </a:r>
            <a:r>
              <a:rPr lang="ru-RU" sz="2600" dirty="0" err="1"/>
              <a:t>са</a:t>
            </a:r>
            <a:r>
              <a:rPr lang="ru-RU" sz="2600" dirty="0"/>
              <a:t> РА</a:t>
            </a:r>
            <a:r>
              <a:rPr lang="en-GB" sz="2600" dirty="0"/>
              <a:t>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3317705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194" y="1224733"/>
            <a:ext cx="10983686" cy="4351338"/>
          </a:xfrm>
        </p:spPr>
        <p:txBody>
          <a:bodyPr/>
          <a:lstStyle/>
          <a:p>
            <a:r>
              <a:rPr lang="hr-HR" dirty="0" err="1"/>
              <a:t>Краткотрајна</a:t>
            </a:r>
            <a:r>
              <a:rPr lang="hr-HR" dirty="0"/>
              <a:t> </a:t>
            </a:r>
            <a:r>
              <a:rPr lang="hr-HR" dirty="0" err="1"/>
              <a:t>примена</a:t>
            </a:r>
            <a:r>
              <a:rPr lang="hr-HR" dirty="0"/>
              <a:t> </a:t>
            </a:r>
            <a:r>
              <a:rPr lang="hr-HR" dirty="0" err="1"/>
              <a:t>глукокортикоида</a:t>
            </a:r>
            <a:r>
              <a:rPr lang="hr-HR" dirty="0"/>
              <a:t> </a:t>
            </a:r>
            <a:r>
              <a:rPr lang="hr-HR" dirty="0" err="1"/>
              <a:t>је</a:t>
            </a:r>
            <a:r>
              <a:rPr lang="hr-HR" dirty="0"/>
              <a:t> </a:t>
            </a:r>
            <a:r>
              <a:rPr lang="hr-HR" dirty="0" err="1"/>
              <a:t>индикована</a:t>
            </a:r>
            <a:r>
              <a:rPr lang="hr-HR" dirty="0"/>
              <a:t> </a:t>
            </a:r>
            <a:r>
              <a:rPr lang="hr-HR" dirty="0" err="1"/>
              <a:t>приликом</a:t>
            </a:r>
            <a:r>
              <a:rPr lang="hr-HR" dirty="0"/>
              <a:t> </a:t>
            </a:r>
            <a:r>
              <a:rPr lang="hr-HR" dirty="0" err="1"/>
              <a:t>почетка</a:t>
            </a:r>
            <a:r>
              <a:rPr lang="hr-HR" dirty="0"/>
              <a:t> </a:t>
            </a:r>
            <a:r>
              <a:rPr lang="hr-HR" dirty="0" err="1"/>
              <a:t>примене</a:t>
            </a:r>
            <a:r>
              <a:rPr lang="hr-HR" dirty="0"/>
              <a:t> </a:t>
            </a:r>
            <a:r>
              <a:rPr lang="hr-HR" dirty="0" err="1"/>
              <a:t>или</a:t>
            </a:r>
            <a:r>
              <a:rPr lang="hr-HR" dirty="0"/>
              <a:t> </a:t>
            </a:r>
            <a:r>
              <a:rPr lang="hr-HR" dirty="0" err="1"/>
              <a:t>замене</a:t>
            </a:r>
            <a:r>
              <a:rPr lang="hr-HR" dirty="0"/>
              <a:t> </a:t>
            </a:r>
            <a:r>
              <a:rPr lang="hr-HR" dirty="0" err="1"/>
              <a:t>лекова</a:t>
            </a:r>
            <a:r>
              <a:rPr lang="hr-HR" dirty="0"/>
              <a:t> </a:t>
            </a:r>
            <a:r>
              <a:rPr lang="hr-HR" dirty="0" err="1"/>
              <a:t>који</a:t>
            </a:r>
            <a:r>
              <a:rPr lang="hr-HR" dirty="0"/>
              <a:t> </a:t>
            </a:r>
            <a:r>
              <a:rPr lang="hr-HR" dirty="0" err="1"/>
              <a:t>модификују</a:t>
            </a:r>
            <a:r>
              <a:rPr lang="hr-HR" dirty="0"/>
              <a:t> </a:t>
            </a:r>
            <a:r>
              <a:rPr lang="hr-HR" dirty="0" err="1"/>
              <a:t>болест</a:t>
            </a:r>
            <a:r>
              <a:rPr lang="hr-HR" dirty="0"/>
              <a:t> </a:t>
            </a:r>
            <a:r>
              <a:rPr lang="hr-HR" dirty="0" err="1"/>
              <a:t>али</a:t>
            </a:r>
            <a:r>
              <a:rPr lang="hr-HR" dirty="0"/>
              <a:t> </a:t>
            </a:r>
            <a:r>
              <a:rPr lang="hr-HR" dirty="0" err="1"/>
              <a:t>им</a:t>
            </a:r>
            <a:r>
              <a:rPr lang="hr-HR" dirty="0"/>
              <a:t> </a:t>
            </a:r>
            <a:r>
              <a:rPr lang="hr-HR" dirty="0" err="1"/>
              <a:t>треба</a:t>
            </a:r>
            <a:r>
              <a:rPr lang="hr-HR" dirty="0"/>
              <a:t> </a:t>
            </a:r>
            <a:r>
              <a:rPr lang="hr-HR" dirty="0" err="1"/>
              <a:t>смањити</a:t>
            </a:r>
            <a:r>
              <a:rPr lang="hr-HR" dirty="0"/>
              <a:t> </a:t>
            </a:r>
            <a:r>
              <a:rPr lang="hr-HR" dirty="0" err="1"/>
              <a:t>дозу</a:t>
            </a:r>
            <a:r>
              <a:rPr lang="hr-HR" dirty="0"/>
              <a:t> </a:t>
            </a:r>
            <a:r>
              <a:rPr lang="hr-HR" dirty="0" err="1"/>
              <a:t>или</a:t>
            </a:r>
            <a:r>
              <a:rPr lang="hr-HR" dirty="0"/>
              <a:t> </a:t>
            </a:r>
            <a:r>
              <a:rPr lang="hr-HR" dirty="0" err="1"/>
              <a:t>у</a:t>
            </a:r>
            <a:r>
              <a:rPr lang="hr-HR" dirty="0"/>
              <a:t> </a:t>
            </a:r>
            <a:r>
              <a:rPr lang="hr-HR" dirty="0" err="1"/>
              <a:t>потпуности</a:t>
            </a:r>
            <a:r>
              <a:rPr lang="hr-HR" dirty="0"/>
              <a:t> </a:t>
            </a:r>
            <a:r>
              <a:rPr lang="hr-HR" dirty="0" err="1"/>
              <a:t>искључити</a:t>
            </a:r>
            <a:r>
              <a:rPr lang="hr-HR" dirty="0"/>
              <a:t> </a:t>
            </a:r>
            <a:r>
              <a:rPr lang="hr-HR" dirty="0" err="1"/>
              <a:t>што</a:t>
            </a:r>
            <a:r>
              <a:rPr lang="hr-HR" dirty="0"/>
              <a:t> </a:t>
            </a:r>
            <a:r>
              <a:rPr lang="hr-HR" dirty="0" err="1"/>
              <a:t>пре</a:t>
            </a:r>
            <a:r>
              <a:rPr lang="hr-HR" dirty="0"/>
              <a:t> </a:t>
            </a:r>
            <a:r>
              <a:rPr lang="hr-HR" dirty="0" err="1"/>
              <a:t>је</a:t>
            </a:r>
            <a:r>
              <a:rPr lang="hr-HR" dirty="0"/>
              <a:t> </a:t>
            </a:r>
            <a:r>
              <a:rPr lang="hr-HR" dirty="0" err="1"/>
              <a:t>могуће</a:t>
            </a:r>
            <a:r>
              <a:rPr lang="en-GB" dirty="0"/>
              <a:t> </a:t>
            </a:r>
            <a:endParaRPr lang="en-GB" dirty="0" smtClean="0"/>
          </a:p>
          <a:p>
            <a:endParaRPr lang="en-GB" dirty="0" smtClean="0"/>
          </a:p>
          <a:p>
            <a:r>
              <a:rPr lang="hr-HR" dirty="0" err="1"/>
              <a:t>Може</a:t>
            </a:r>
            <a:r>
              <a:rPr lang="hr-HR" dirty="0"/>
              <a:t> </a:t>
            </a:r>
            <a:r>
              <a:rPr lang="hr-HR" dirty="0" err="1"/>
              <a:t>се</a:t>
            </a:r>
            <a:r>
              <a:rPr lang="hr-HR" dirty="0"/>
              <a:t> </a:t>
            </a:r>
            <a:r>
              <a:rPr lang="hr-HR" dirty="0" err="1"/>
              <a:t>размотрити</a:t>
            </a:r>
            <a:r>
              <a:rPr lang="hr-HR" dirty="0"/>
              <a:t> </a:t>
            </a:r>
            <a:r>
              <a:rPr lang="hr-HR" dirty="0" err="1"/>
              <a:t>и</a:t>
            </a:r>
            <a:r>
              <a:rPr lang="hr-HR" dirty="0"/>
              <a:t> </a:t>
            </a:r>
            <a:r>
              <a:rPr lang="hr-HR" dirty="0" err="1"/>
              <a:t>интра-артикуларна</a:t>
            </a:r>
            <a:r>
              <a:rPr lang="hr-HR" dirty="0"/>
              <a:t> </a:t>
            </a:r>
            <a:r>
              <a:rPr lang="hr-HR" dirty="0" err="1" smtClean="0"/>
              <a:t>примена</a:t>
            </a:r>
            <a:r>
              <a:rPr lang="hr-HR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1903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508" y="666206"/>
            <a:ext cx="10853057" cy="5708467"/>
          </a:xfrm>
        </p:spPr>
        <p:txBody>
          <a:bodyPr>
            <a:normAutofit/>
          </a:bodyPr>
          <a:lstStyle/>
          <a:p>
            <a:r>
              <a:rPr lang="hr-HR" sz="2600" dirty="0" err="1"/>
              <a:t>Б</a:t>
            </a:r>
            <a:r>
              <a:rPr lang="ru-RU" sz="2600" dirty="0" err="1" smtClean="0"/>
              <a:t>иолошки</a:t>
            </a:r>
            <a:r>
              <a:rPr lang="ru-RU" sz="2600" dirty="0" smtClean="0"/>
              <a:t> </a:t>
            </a:r>
            <a:r>
              <a:rPr lang="ru-RU" sz="2600" dirty="0" err="1"/>
              <a:t>лекови</a:t>
            </a:r>
            <a:r>
              <a:rPr lang="ru-RU" sz="2600" dirty="0"/>
              <a:t> </a:t>
            </a:r>
            <a:r>
              <a:rPr lang="ru-RU" sz="2600" dirty="0" err="1"/>
              <a:t>као</a:t>
            </a:r>
            <a:r>
              <a:rPr lang="ru-RU" sz="2600" dirty="0"/>
              <a:t> </a:t>
            </a:r>
            <a:r>
              <a:rPr lang="ru-RU" sz="2600" dirty="0" err="1"/>
              <a:t>што</a:t>
            </a:r>
            <a:r>
              <a:rPr lang="ru-RU" sz="2600" dirty="0"/>
              <a:t> су </a:t>
            </a:r>
            <a:r>
              <a:rPr lang="ru-RU" sz="2600" dirty="0" err="1"/>
              <a:t>инфликсимаб</a:t>
            </a:r>
            <a:r>
              <a:rPr lang="ru-RU" sz="2600" dirty="0"/>
              <a:t>, </a:t>
            </a:r>
            <a:r>
              <a:rPr lang="ru-RU" sz="2600" dirty="0" err="1"/>
              <a:t>цертолизумаб</a:t>
            </a:r>
            <a:r>
              <a:rPr lang="ru-RU" sz="2600" dirty="0"/>
              <a:t>, </a:t>
            </a:r>
            <a:r>
              <a:rPr lang="ru-RU" sz="2600" dirty="0" err="1"/>
              <a:t>адалимумаб</a:t>
            </a:r>
            <a:r>
              <a:rPr lang="ru-RU" sz="2600" dirty="0"/>
              <a:t> и </a:t>
            </a:r>
            <a:r>
              <a:rPr lang="ru-RU" sz="2600" dirty="0" err="1"/>
              <a:t>етарнецепт</a:t>
            </a:r>
            <a:r>
              <a:rPr lang="ru-RU" sz="2600" dirty="0"/>
              <a:t>, </a:t>
            </a:r>
            <a:r>
              <a:rPr lang="ru-RU" sz="2600" dirty="0" err="1"/>
              <a:t>показују</a:t>
            </a:r>
            <a:r>
              <a:rPr lang="ru-RU" sz="2600" dirty="0"/>
              <a:t> </a:t>
            </a:r>
            <a:r>
              <a:rPr lang="ru-RU" sz="2600" dirty="0" err="1"/>
              <a:t>побољшање</a:t>
            </a:r>
            <a:r>
              <a:rPr lang="ru-RU" sz="2600" dirty="0"/>
              <a:t> </a:t>
            </a:r>
            <a:r>
              <a:rPr lang="ru-RU" sz="2600" dirty="0" err="1"/>
              <a:t>ендотелне</a:t>
            </a:r>
            <a:r>
              <a:rPr lang="ru-RU" sz="2600" dirty="0"/>
              <a:t> </a:t>
            </a:r>
            <a:r>
              <a:rPr lang="ru-RU" sz="2600" dirty="0" err="1"/>
              <a:t>дисфункције</a:t>
            </a:r>
            <a:r>
              <a:rPr lang="ru-RU" sz="2600" dirty="0"/>
              <a:t> у </a:t>
            </a:r>
            <a:r>
              <a:rPr lang="ru-RU" sz="2600" dirty="0" err="1"/>
              <a:t>погледу</a:t>
            </a:r>
            <a:r>
              <a:rPr lang="ru-RU" sz="2600" dirty="0"/>
              <a:t> </a:t>
            </a:r>
            <a:r>
              <a:rPr lang="ru-RU" sz="2600" dirty="0" err="1"/>
              <a:t>супресије</a:t>
            </a:r>
            <a:r>
              <a:rPr lang="ru-RU" sz="2600" dirty="0"/>
              <a:t> про-</a:t>
            </a:r>
            <a:r>
              <a:rPr lang="ru-RU" sz="2600" dirty="0" err="1"/>
              <a:t>атеросклеротичних</a:t>
            </a:r>
            <a:r>
              <a:rPr lang="ru-RU" sz="2600" dirty="0"/>
              <a:t> </a:t>
            </a:r>
            <a:r>
              <a:rPr lang="ru-RU" sz="2600" dirty="0" err="1"/>
              <a:t>процеса</a:t>
            </a:r>
            <a:r>
              <a:rPr lang="en-GB" sz="2600" dirty="0"/>
              <a:t> </a:t>
            </a:r>
            <a:endParaRPr lang="en-GB" sz="2600" dirty="0" smtClean="0"/>
          </a:p>
          <a:p>
            <a:endParaRPr lang="en-GB" sz="2600" dirty="0" smtClean="0"/>
          </a:p>
          <a:p>
            <a:r>
              <a:rPr lang="en-GB" sz="2600" dirty="0" err="1" smtClean="0"/>
              <a:t>Т</a:t>
            </a:r>
            <a:r>
              <a:rPr lang="hr-HR" sz="2600" dirty="0" err="1" smtClean="0"/>
              <a:t>ерапија</a:t>
            </a:r>
            <a:r>
              <a:rPr lang="hr-HR" sz="2600" dirty="0" smtClean="0"/>
              <a:t> </a:t>
            </a:r>
            <a:r>
              <a:rPr lang="hr-HR" sz="2600" dirty="0" err="1" smtClean="0"/>
              <a:t>и</a:t>
            </a:r>
            <a:r>
              <a:rPr lang="ru-RU" sz="2600" dirty="0" err="1" smtClean="0"/>
              <a:t>нфликсимаб</a:t>
            </a:r>
            <a:r>
              <a:rPr lang="hr-HR" sz="2600" dirty="0" err="1" smtClean="0"/>
              <a:t>ом</a:t>
            </a:r>
            <a:r>
              <a:rPr lang="ru-RU" sz="2600" dirty="0" smtClean="0"/>
              <a:t> показ</a:t>
            </a:r>
            <a:r>
              <a:rPr lang="hr-HR" sz="2600" dirty="0" err="1" smtClean="0"/>
              <a:t>ује</a:t>
            </a:r>
            <a:r>
              <a:rPr lang="ru-RU" sz="2600" dirty="0" smtClean="0"/>
              <a:t> </a:t>
            </a:r>
            <a:r>
              <a:rPr lang="ru-RU" sz="2600" dirty="0" err="1" smtClean="0"/>
              <a:t>смањену</a:t>
            </a:r>
            <a:r>
              <a:rPr lang="ru-RU" sz="2600" dirty="0" smtClean="0"/>
              <a:t> </a:t>
            </a:r>
            <a:r>
              <a:rPr lang="ru-RU" sz="2600" dirty="0" err="1"/>
              <a:t>експресију</a:t>
            </a:r>
            <a:r>
              <a:rPr lang="ru-RU" sz="2600" dirty="0"/>
              <a:t> </a:t>
            </a:r>
            <a:r>
              <a:rPr lang="ru-RU" sz="2600" dirty="0" err="1"/>
              <a:t>проинфламаторних</a:t>
            </a:r>
            <a:r>
              <a:rPr lang="ru-RU" sz="2600" dirty="0"/>
              <a:t> цитокина </a:t>
            </a:r>
            <a:r>
              <a:rPr lang="ru-RU" sz="2600" dirty="0" err="1"/>
              <a:t>заједно</a:t>
            </a:r>
            <a:r>
              <a:rPr lang="ru-RU" sz="2600" dirty="0"/>
              <a:t> </a:t>
            </a:r>
            <a:r>
              <a:rPr lang="ru-RU" sz="2600" dirty="0" err="1"/>
              <a:t>са</a:t>
            </a:r>
            <a:r>
              <a:rPr lang="ru-RU" sz="2600" dirty="0"/>
              <a:t> </a:t>
            </a:r>
            <a:r>
              <a:rPr lang="ru-RU" sz="2600" dirty="0" err="1"/>
              <a:t>смањеним</a:t>
            </a:r>
            <a:r>
              <a:rPr lang="ru-RU" sz="2600" dirty="0"/>
              <a:t> </a:t>
            </a:r>
            <a:r>
              <a:rPr lang="ru-RU" sz="2600" dirty="0" err="1"/>
              <a:t>вредностима</a:t>
            </a:r>
            <a:r>
              <a:rPr lang="ru-RU" sz="2600" dirty="0"/>
              <a:t> фибриногена и Д-</a:t>
            </a:r>
            <a:r>
              <a:rPr lang="ru-RU" sz="2600" dirty="0" err="1"/>
              <a:t>димера</a:t>
            </a:r>
            <a:r>
              <a:rPr lang="ru-RU" sz="2600" dirty="0"/>
              <a:t> </a:t>
            </a:r>
            <a:r>
              <a:rPr lang="ru-RU" sz="2600" dirty="0" err="1"/>
              <a:t>као</a:t>
            </a:r>
            <a:r>
              <a:rPr lang="ru-RU" sz="2600" dirty="0"/>
              <a:t> и </a:t>
            </a:r>
            <a:r>
              <a:rPr lang="ru-RU" sz="2600" dirty="0" err="1"/>
              <a:t>нормализованим</a:t>
            </a:r>
            <a:r>
              <a:rPr lang="ru-RU" sz="2600" dirty="0"/>
              <a:t> </a:t>
            </a:r>
            <a:r>
              <a:rPr lang="ru-RU" sz="2600" dirty="0" err="1"/>
              <a:t>нивоима</a:t>
            </a:r>
            <a:r>
              <a:rPr lang="ru-RU" sz="2600" dirty="0"/>
              <a:t> </a:t>
            </a:r>
            <a:r>
              <a:rPr lang="ru-RU" sz="2600" dirty="0" err="1"/>
              <a:t>ткивног</a:t>
            </a:r>
            <a:r>
              <a:rPr lang="ru-RU" sz="2600" dirty="0"/>
              <a:t> активатора </a:t>
            </a:r>
            <a:r>
              <a:rPr lang="ru-RU" sz="2600" dirty="0" err="1"/>
              <a:t>плазминогена</a:t>
            </a:r>
            <a:r>
              <a:rPr lang="ru-RU" sz="2600" dirty="0"/>
              <a:t> (</a:t>
            </a:r>
            <a:r>
              <a:rPr lang="en-US" sz="2600" dirty="0"/>
              <a:t>t</a:t>
            </a:r>
            <a:r>
              <a:rPr lang="ru-RU" sz="2600" dirty="0"/>
              <a:t>‑</a:t>
            </a:r>
            <a:r>
              <a:rPr lang="en-US" sz="2600" dirty="0"/>
              <a:t>PA</a:t>
            </a:r>
            <a:r>
              <a:rPr lang="ru-RU" sz="2600" i="1" dirty="0"/>
              <a:t>-</a:t>
            </a:r>
            <a:r>
              <a:rPr lang="en-US" sz="2600" i="1" dirty="0"/>
              <a:t>tissue</a:t>
            </a:r>
            <a:r>
              <a:rPr lang="ru-RU" sz="2600" i="1" dirty="0"/>
              <a:t>-</a:t>
            </a:r>
            <a:r>
              <a:rPr lang="en-US" sz="2600" i="1" dirty="0"/>
              <a:t>type plasminogen activator</a:t>
            </a:r>
            <a:r>
              <a:rPr lang="ru-RU" sz="2600" dirty="0"/>
              <a:t>) и </a:t>
            </a:r>
            <a:r>
              <a:rPr lang="ru-RU" sz="2600" dirty="0" err="1"/>
              <a:t>инхибитора</a:t>
            </a:r>
            <a:r>
              <a:rPr lang="ru-RU" sz="2600" dirty="0"/>
              <a:t> активатора </a:t>
            </a:r>
            <a:r>
              <a:rPr lang="ru-RU" sz="2600" dirty="0" err="1"/>
              <a:t>плазминогена</a:t>
            </a:r>
            <a:r>
              <a:rPr lang="ru-RU" sz="2600" dirty="0"/>
              <a:t> 1 (</a:t>
            </a:r>
            <a:r>
              <a:rPr lang="en-US" sz="2600" dirty="0"/>
              <a:t>PAI</a:t>
            </a:r>
            <a:r>
              <a:rPr lang="ru-RU" sz="2600" dirty="0"/>
              <a:t>‑1) код </a:t>
            </a:r>
            <a:r>
              <a:rPr lang="ru-RU" sz="2600" dirty="0" err="1"/>
              <a:t>ових</a:t>
            </a:r>
            <a:r>
              <a:rPr lang="ru-RU" sz="2600" dirty="0"/>
              <a:t> </a:t>
            </a:r>
            <a:r>
              <a:rPr lang="ru-RU" sz="2600" dirty="0" err="1"/>
              <a:t>пацијента</a:t>
            </a:r>
            <a:r>
              <a:rPr lang="ru-RU" sz="2600" dirty="0"/>
              <a:t> током периода </a:t>
            </a:r>
            <a:r>
              <a:rPr lang="ru-RU" sz="2600" dirty="0" err="1"/>
              <a:t>праћења</a:t>
            </a:r>
            <a:r>
              <a:rPr lang="ru-RU" sz="2600" dirty="0"/>
              <a:t> </a:t>
            </a:r>
            <a:r>
              <a:rPr lang="ru-RU" sz="2600" dirty="0" err="1"/>
              <a:t>терапије</a:t>
            </a:r>
            <a:r>
              <a:rPr lang="en-GB" sz="2600" dirty="0"/>
              <a:t> </a:t>
            </a:r>
            <a:endParaRPr lang="en-GB" sz="2600" dirty="0" smtClean="0"/>
          </a:p>
          <a:p>
            <a:endParaRPr lang="en-GB" sz="2600" dirty="0" smtClean="0"/>
          </a:p>
          <a:p>
            <a:r>
              <a:rPr lang="ru-RU" sz="2600" dirty="0" err="1"/>
              <a:t>Престанак</a:t>
            </a:r>
            <a:r>
              <a:rPr lang="ru-RU" sz="2600" dirty="0"/>
              <a:t> </a:t>
            </a:r>
            <a:r>
              <a:rPr lang="ru-RU" sz="2600" dirty="0" err="1"/>
              <a:t>пушења</a:t>
            </a:r>
            <a:r>
              <a:rPr lang="ru-RU" sz="2600" dirty="0"/>
              <a:t>, </a:t>
            </a:r>
            <a:r>
              <a:rPr lang="ru-RU" sz="2600" dirty="0" err="1"/>
              <a:t>контрола</a:t>
            </a:r>
            <a:r>
              <a:rPr lang="ru-RU" sz="2600" dirty="0"/>
              <a:t> </a:t>
            </a:r>
            <a:r>
              <a:rPr lang="ru-RU" sz="2600" dirty="0" err="1"/>
              <a:t>телесне</a:t>
            </a:r>
            <a:r>
              <a:rPr lang="ru-RU" sz="2600" dirty="0"/>
              <a:t> </a:t>
            </a:r>
            <a:r>
              <a:rPr lang="ru-RU" sz="2600" dirty="0" err="1"/>
              <a:t>тежине</a:t>
            </a:r>
            <a:r>
              <a:rPr lang="ru-RU" sz="2600" dirty="0"/>
              <a:t> и </a:t>
            </a:r>
            <a:r>
              <a:rPr lang="ru-RU" sz="2600" dirty="0" err="1"/>
              <a:t>лечење</a:t>
            </a:r>
            <a:r>
              <a:rPr lang="ru-RU" sz="2600" dirty="0"/>
              <a:t> </a:t>
            </a:r>
            <a:r>
              <a:rPr lang="ru-RU" sz="2600" dirty="0" err="1"/>
              <a:t>коморбидитета</a:t>
            </a:r>
            <a:r>
              <a:rPr lang="ru-RU" sz="2600" dirty="0"/>
              <a:t> треба да буду </a:t>
            </a:r>
            <a:r>
              <a:rPr lang="ru-RU" sz="2600" dirty="0" err="1"/>
              <a:t>део</a:t>
            </a:r>
            <a:r>
              <a:rPr lang="ru-RU" sz="2600" dirty="0"/>
              <a:t> </a:t>
            </a:r>
            <a:r>
              <a:rPr lang="ru-RU" sz="2600" dirty="0" err="1"/>
              <a:t>опште</a:t>
            </a:r>
            <a:r>
              <a:rPr lang="ru-RU" sz="2600" dirty="0"/>
              <a:t> неге </a:t>
            </a:r>
            <a:r>
              <a:rPr lang="ru-RU" sz="2600" dirty="0" err="1"/>
              <a:t>пацијената</a:t>
            </a:r>
            <a:r>
              <a:rPr lang="ru-RU" sz="2600" dirty="0"/>
              <a:t> </a:t>
            </a:r>
            <a:r>
              <a:rPr lang="ru-RU" sz="2600" dirty="0" err="1"/>
              <a:t>које</a:t>
            </a:r>
            <a:r>
              <a:rPr lang="ru-RU" sz="2600" dirty="0"/>
              <a:t> могу </a:t>
            </a:r>
            <a:r>
              <a:rPr lang="ru-RU" sz="2600" dirty="0" err="1"/>
              <a:t>утицати</a:t>
            </a:r>
            <a:r>
              <a:rPr lang="ru-RU" sz="2600" dirty="0"/>
              <a:t> на </a:t>
            </a:r>
            <a:r>
              <a:rPr lang="ru-RU" sz="2600" dirty="0" err="1"/>
              <a:t>терапију</a:t>
            </a:r>
            <a:r>
              <a:rPr lang="ru-RU" sz="2600" dirty="0"/>
              <a:t> </a:t>
            </a:r>
            <a:r>
              <a:rPr lang="ru-RU" sz="2600" dirty="0" smtClean="0"/>
              <a:t>РА</a:t>
            </a:r>
            <a:endParaRPr lang="hr-HR" sz="2600" dirty="0" smtClean="0"/>
          </a:p>
          <a:p>
            <a:endParaRPr lang="en-GB" sz="26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055766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31219" b="7793"/>
          <a:stretch/>
        </p:blipFill>
        <p:spPr>
          <a:xfrm>
            <a:off x="1422400" y="1032933"/>
            <a:ext cx="9144000" cy="418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728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717" y="375404"/>
            <a:ext cx="7730995" cy="610916"/>
          </a:xfrm>
        </p:spPr>
        <p:txBody>
          <a:bodyPr>
            <a:normAutofit/>
          </a:bodyPr>
          <a:lstStyle/>
          <a:p>
            <a:r>
              <a:rPr lang="en-US" sz="2600" i="1" dirty="0" err="1">
                <a:latin typeface="Arial" charset="0"/>
                <a:ea typeface="Arial" charset="0"/>
                <a:cs typeface="Arial" charset="0"/>
              </a:rPr>
              <a:t>Преваленца</a:t>
            </a:r>
            <a:r>
              <a:rPr lang="en-US" sz="2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600" i="1" dirty="0" err="1">
                <a:latin typeface="Arial" charset="0"/>
                <a:ea typeface="Arial" charset="0"/>
                <a:cs typeface="Arial" charset="0"/>
              </a:rPr>
              <a:t>и</a:t>
            </a:r>
            <a:r>
              <a:rPr lang="en-US" sz="2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600" i="1" dirty="0" err="1">
                <a:latin typeface="Arial" charset="0"/>
                <a:ea typeface="Arial" charset="0"/>
                <a:cs typeface="Arial" charset="0"/>
              </a:rPr>
              <a:t>инциденца</a:t>
            </a:r>
            <a:endParaRPr lang="en-US" sz="26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657" y="1629793"/>
            <a:ext cx="11413475" cy="4782035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Ø"/>
            </a:pPr>
            <a:r>
              <a:rPr lang="ru-RU" sz="2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1%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укупне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светске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популације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endParaRPr lang="hr-HR" sz="22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Ø"/>
            </a:pPr>
            <a:r>
              <a:rPr lang="ru-RU" sz="2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6:1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у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корист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популације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жена код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млађих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испитаника</a:t>
            </a:r>
            <a:endParaRPr lang="hr-HR" sz="22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Ø"/>
            </a:pPr>
            <a:r>
              <a:rPr lang="ru-RU" sz="2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2:1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у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корист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популације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жена </a:t>
            </a:r>
            <a:r>
              <a:rPr lang="hr-HR" sz="2200" dirty="0" err="1">
                <a:latin typeface="Arial" charset="0"/>
                <a:ea typeface="Arial" charset="0"/>
                <a:cs typeface="Arial" charset="0"/>
              </a:rPr>
              <a:t>у</a:t>
            </a:r>
            <a:r>
              <a:rPr lang="hr-HR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старијој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животној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доби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између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55-64 године </a:t>
            </a:r>
            <a:endParaRPr lang="hr-HR" sz="22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Ø"/>
            </a:pP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Код особа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старијих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од 75 година,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овај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однос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се или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изједначава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или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расте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у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корист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мушке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популације</a:t>
            </a:r>
            <a:endParaRPr lang="hr-HR" sz="22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Ø"/>
            </a:pP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Најчешћи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почетак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болести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је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у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четрдесетим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годинама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живота</a:t>
            </a:r>
            <a:endParaRPr lang="hr-HR" sz="22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Ø"/>
            </a:pPr>
            <a:r>
              <a:rPr lang="hr-HR" sz="2200" dirty="0" err="1">
                <a:latin typeface="Arial" charset="0"/>
                <a:ea typeface="Arial" charset="0"/>
                <a:cs typeface="Arial" charset="0"/>
              </a:rPr>
              <a:t>И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нциденц</a:t>
            </a:r>
            <a:r>
              <a:rPr lang="hr-HR" sz="2200" dirty="0" err="1">
                <a:latin typeface="Arial" charset="0"/>
                <a:ea typeface="Arial" charset="0"/>
                <a:cs typeface="Arial" charset="0"/>
              </a:rPr>
              <a:t>а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од </a:t>
            </a:r>
            <a:r>
              <a:rPr lang="ru-RU" sz="2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0,5 до 1%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са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тенденцијом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смањења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од севера ка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југу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и од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урбаних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ка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руралним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подручијима</a:t>
            </a:r>
            <a:endParaRPr lang="hr-HR" sz="22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Ø"/>
            </a:pPr>
            <a:endParaRPr lang="hr-HR" sz="22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Ø"/>
            </a:pP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У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Србији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преваленца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износи </a:t>
            </a:r>
            <a:r>
              <a:rPr lang="ru-RU" sz="2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0,35</a:t>
            </a:r>
            <a:r>
              <a:rPr lang="en-US" sz="2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 </a:t>
            </a:r>
            <a:r>
              <a:rPr lang="ru-RU" sz="2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%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endParaRPr lang="hr-HR" sz="22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Ø"/>
            </a:pPr>
            <a:r>
              <a:rPr lang="ru-RU" sz="2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3,18:1</a:t>
            </a:r>
            <a:r>
              <a:rPr lang="hr-HR" sz="2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у </a:t>
            </a:r>
            <a:r>
              <a:rPr lang="hr-HR" sz="2200" dirty="0" err="1">
                <a:latin typeface="Arial" charset="0"/>
                <a:ea typeface="Arial" charset="0"/>
                <a:cs typeface="Arial" charset="0"/>
              </a:rPr>
              <a:t>корист</a:t>
            </a:r>
            <a:r>
              <a:rPr lang="hr-HR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женск</a:t>
            </a:r>
            <a:r>
              <a:rPr lang="hr-HR" sz="2200" dirty="0" err="1">
                <a:latin typeface="Arial" charset="0"/>
                <a:ea typeface="Arial" charset="0"/>
                <a:cs typeface="Arial" charset="0"/>
              </a:rPr>
              <a:t>е</a:t>
            </a:r>
            <a:r>
              <a:rPr lang="hr-HR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популациј</a:t>
            </a:r>
            <a:r>
              <a:rPr lang="hr-HR" sz="2200" dirty="0" err="1">
                <a:latin typeface="Arial" charset="0"/>
                <a:ea typeface="Arial" charset="0"/>
                <a:cs typeface="Arial" charset="0"/>
              </a:rPr>
              <a:t>е</a:t>
            </a:r>
            <a:endParaRPr lang="hr-HR" sz="22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Ø"/>
            </a:pP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Значајно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већа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активност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болести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је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у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женској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популацији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у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односу</a:t>
            </a:r>
            <a:r>
              <a:rPr lang="ru-RU" sz="2200" dirty="0">
                <a:latin typeface="Arial" charset="0"/>
                <a:ea typeface="Arial" charset="0"/>
                <a:cs typeface="Arial" charset="0"/>
              </a:rPr>
              <a:t> на </a:t>
            </a:r>
            <a:r>
              <a:rPr lang="ru-RU" sz="2200" dirty="0" err="1">
                <a:latin typeface="Arial" charset="0"/>
                <a:ea typeface="Arial" charset="0"/>
                <a:cs typeface="Arial" charset="0"/>
              </a:rPr>
              <a:t>мушкарце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1653" y="0"/>
            <a:ext cx="3180347" cy="19877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68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32004" b="11373"/>
          <a:stretch/>
        </p:blipFill>
        <p:spPr>
          <a:xfrm>
            <a:off x="1270000" y="778933"/>
            <a:ext cx="9144000" cy="387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9830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5417" b="13225"/>
          <a:stretch/>
        </p:blipFill>
        <p:spPr>
          <a:xfrm>
            <a:off x="1524000" y="1066800"/>
            <a:ext cx="9144000" cy="48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785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30725" b="9769"/>
          <a:stretch/>
        </p:blipFill>
        <p:spPr>
          <a:xfrm>
            <a:off x="1439334" y="1168400"/>
            <a:ext cx="9144000" cy="408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9049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31713" b="14213"/>
          <a:stretch/>
        </p:blipFill>
        <p:spPr>
          <a:xfrm>
            <a:off x="1151467" y="829733"/>
            <a:ext cx="9144000" cy="370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82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9368" b="9275"/>
          <a:stretch/>
        </p:blipFill>
        <p:spPr>
          <a:xfrm>
            <a:off x="1557866" y="711201"/>
            <a:ext cx="9144000" cy="48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692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6404"/>
          <a:stretch/>
        </p:blipFill>
        <p:spPr>
          <a:xfrm>
            <a:off x="1710266" y="406400"/>
            <a:ext cx="9144000" cy="573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1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5910" b="8534"/>
          <a:stretch/>
        </p:blipFill>
        <p:spPr>
          <a:xfrm>
            <a:off x="1574800" y="626534"/>
            <a:ext cx="9144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5000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ChangeAspect="1"/>
          </p:cNvPicPr>
          <p:nvPr/>
        </p:nvPicPr>
        <p:blipFill rotWithShape="1">
          <a:blip r:embed="rId2"/>
          <a:srcRect t="15820" b="8551"/>
          <a:stretch/>
        </p:blipFill>
        <p:spPr>
          <a:xfrm>
            <a:off x="88900" y="457199"/>
            <a:ext cx="8624026" cy="5054601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60400" y="5118099"/>
            <a:ext cx="10515600" cy="1503363"/>
          </a:xfrm>
        </p:spPr>
        <p:txBody>
          <a:bodyPr/>
          <a:lstStyle/>
          <a:p>
            <a:r>
              <a:rPr lang="en-US" dirty="0" err="1" smtClean="0"/>
              <a:t>Значајан</a:t>
            </a:r>
            <a:r>
              <a:rPr lang="en-US" dirty="0" smtClean="0"/>
              <a:t> </a:t>
            </a:r>
            <a:r>
              <a:rPr lang="en-US" dirty="0" err="1" smtClean="0"/>
              <a:t>узрок</a:t>
            </a:r>
            <a:r>
              <a:rPr lang="en-US" dirty="0" smtClean="0"/>
              <a:t> </a:t>
            </a:r>
            <a:r>
              <a:rPr lang="en-US" dirty="0" err="1" smtClean="0"/>
              <a:t>неспособности</a:t>
            </a:r>
            <a:r>
              <a:rPr lang="en-US" dirty="0" smtClean="0"/>
              <a:t> </a:t>
            </a:r>
            <a:r>
              <a:rPr lang="en-US" dirty="0" err="1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нарушеног</a:t>
            </a:r>
            <a:r>
              <a:rPr lang="en-US" dirty="0" smtClean="0"/>
              <a:t> </a:t>
            </a:r>
            <a:r>
              <a:rPr lang="en-US" dirty="0" err="1" smtClean="0"/>
              <a:t>квалитета</a:t>
            </a:r>
            <a:r>
              <a:rPr lang="en-US" dirty="0" smtClean="0"/>
              <a:t> </a:t>
            </a:r>
            <a:r>
              <a:rPr lang="en-US" dirty="0" err="1" smtClean="0"/>
              <a:t>живота</a:t>
            </a:r>
            <a:endParaRPr lang="en-US" dirty="0" smtClean="0"/>
          </a:p>
          <a:p>
            <a:r>
              <a:rPr lang="en-US" dirty="0" err="1" smtClean="0"/>
              <a:t>Велики</a:t>
            </a:r>
            <a:r>
              <a:rPr lang="en-US" dirty="0" smtClean="0"/>
              <a:t> </a:t>
            </a:r>
            <a:r>
              <a:rPr lang="en-US" dirty="0" err="1" smtClean="0"/>
              <a:t>социо-економски</a:t>
            </a:r>
            <a:r>
              <a:rPr lang="en-US" dirty="0" smtClean="0"/>
              <a:t> </a:t>
            </a:r>
            <a:r>
              <a:rPr lang="en-US" dirty="0" err="1" smtClean="0"/>
              <a:t>утицај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друштво</a:t>
            </a:r>
            <a:endParaRPr lang="en-US" dirty="0" smtClean="0"/>
          </a:p>
          <a:p>
            <a:r>
              <a:rPr lang="en-US" dirty="0" err="1" smtClean="0"/>
              <a:t>Преваленца</a:t>
            </a:r>
            <a:r>
              <a:rPr lang="en-US" dirty="0" smtClean="0"/>
              <a:t> </a:t>
            </a:r>
            <a:r>
              <a:rPr lang="en-US" dirty="0" err="1" smtClean="0"/>
              <a:t>расте</a:t>
            </a:r>
            <a:r>
              <a:rPr lang="en-US" dirty="0" smtClean="0"/>
              <a:t> </a:t>
            </a:r>
            <a:r>
              <a:rPr lang="en-US" dirty="0" err="1" smtClean="0"/>
              <a:t>са</a:t>
            </a:r>
            <a:r>
              <a:rPr lang="en-US" dirty="0" smtClean="0"/>
              <a:t> </a:t>
            </a:r>
            <a:r>
              <a:rPr lang="en-US" dirty="0" err="1" smtClean="0"/>
              <a:t>старењем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700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Најчешће</a:t>
            </a:r>
            <a:r>
              <a:rPr lang="en-US" dirty="0" smtClean="0"/>
              <a:t> </a:t>
            </a:r>
            <a:r>
              <a:rPr lang="en-US" dirty="0" err="1" smtClean="0"/>
              <a:t>захваћени</a:t>
            </a:r>
            <a:r>
              <a:rPr lang="en-US" dirty="0" smtClean="0"/>
              <a:t> </a:t>
            </a:r>
            <a:r>
              <a:rPr lang="en-US" dirty="0" err="1" smtClean="0"/>
              <a:t>зглобови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Дистални</a:t>
            </a:r>
            <a:r>
              <a:rPr lang="en-US" dirty="0" smtClean="0"/>
              <a:t> </a:t>
            </a:r>
            <a:r>
              <a:rPr lang="en-US" dirty="0" err="1" smtClean="0"/>
              <a:t>интерфалангеални</a:t>
            </a:r>
            <a:r>
              <a:rPr lang="en-US" dirty="0" smtClean="0"/>
              <a:t> (DIP)</a:t>
            </a:r>
          </a:p>
          <a:p>
            <a:r>
              <a:rPr lang="en-US" dirty="0" err="1" smtClean="0"/>
              <a:t>Проксимални</a:t>
            </a:r>
            <a:r>
              <a:rPr lang="en-US" dirty="0" smtClean="0"/>
              <a:t> </a:t>
            </a:r>
            <a:r>
              <a:rPr lang="en-US" dirty="0" err="1"/>
              <a:t>интерфалангеални</a:t>
            </a:r>
            <a:r>
              <a:rPr lang="en-US" dirty="0"/>
              <a:t> </a:t>
            </a:r>
            <a:r>
              <a:rPr lang="en-US" dirty="0" smtClean="0"/>
              <a:t>(РIP)</a:t>
            </a:r>
          </a:p>
          <a:p>
            <a:r>
              <a:rPr lang="en-US" dirty="0" err="1" smtClean="0"/>
              <a:t>Трапезо-метакарпални</a:t>
            </a:r>
            <a:endParaRPr lang="en-US" dirty="0"/>
          </a:p>
          <a:p>
            <a:r>
              <a:rPr lang="en-US" dirty="0" err="1" smtClean="0"/>
              <a:t>Колена</a:t>
            </a:r>
            <a:endParaRPr lang="en-US" dirty="0" smtClean="0"/>
          </a:p>
          <a:p>
            <a:r>
              <a:rPr lang="en-US" dirty="0" err="1" smtClean="0"/>
              <a:t>Кукови</a:t>
            </a:r>
            <a:r>
              <a:rPr lang="en-US" dirty="0" smtClean="0"/>
              <a:t> </a:t>
            </a:r>
            <a:r>
              <a:rPr lang="en-US" dirty="0" err="1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зглобови</a:t>
            </a:r>
            <a:r>
              <a:rPr lang="en-US" dirty="0" smtClean="0"/>
              <a:t> </a:t>
            </a:r>
            <a:r>
              <a:rPr lang="en-US" dirty="0" err="1" smtClean="0"/>
              <a:t>карлице</a:t>
            </a:r>
            <a:endParaRPr lang="en-US" dirty="0" smtClean="0"/>
          </a:p>
          <a:p>
            <a:r>
              <a:rPr lang="en-US" dirty="0" err="1" smtClean="0"/>
              <a:t>Посебно</a:t>
            </a:r>
            <a:r>
              <a:rPr lang="en-US" dirty="0" smtClean="0"/>
              <a:t> </a:t>
            </a:r>
            <a:r>
              <a:rPr lang="en-US" dirty="0" err="1" smtClean="0"/>
              <a:t>вратни</a:t>
            </a:r>
            <a:r>
              <a:rPr lang="en-US" dirty="0" smtClean="0"/>
              <a:t> </a:t>
            </a:r>
            <a:r>
              <a:rPr lang="en-US" dirty="0" err="1" smtClean="0"/>
              <a:t>део</a:t>
            </a:r>
            <a:r>
              <a:rPr lang="en-US" dirty="0" smtClean="0"/>
              <a:t> </a:t>
            </a:r>
            <a:r>
              <a:rPr lang="en-US" dirty="0" err="1" smtClean="0"/>
              <a:t>кичме</a:t>
            </a:r>
            <a:r>
              <a:rPr lang="en-US" dirty="0" smtClean="0"/>
              <a:t> </a:t>
            </a:r>
            <a:r>
              <a:rPr lang="en-US" dirty="0" err="1" smtClean="0"/>
              <a:t>и</a:t>
            </a:r>
            <a:endParaRPr lang="en-US" dirty="0" smtClean="0"/>
          </a:p>
          <a:p>
            <a:r>
              <a:rPr lang="en-US" dirty="0" err="1" smtClean="0"/>
              <a:t>Лумбални</a:t>
            </a:r>
            <a:r>
              <a:rPr lang="en-US" dirty="0" smtClean="0"/>
              <a:t> </a:t>
            </a:r>
            <a:r>
              <a:rPr lang="en-US" dirty="0" err="1" smtClean="0"/>
              <a:t>део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1049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Лечење</a:t>
            </a:r>
            <a:r>
              <a:rPr lang="en-US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ОА</a:t>
            </a:r>
            <a:endParaRPr lang="en-US" sz="34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2D050"/>
                </a:solidFill>
              </a:rPr>
              <a:t>Нефармаколошко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/>
              <a:t>и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фармаколошко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Заснива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индивидуалној</a:t>
            </a:r>
            <a:r>
              <a:rPr lang="en-US" dirty="0" smtClean="0"/>
              <a:t> </a:t>
            </a:r>
            <a:r>
              <a:rPr lang="en-US" dirty="0" err="1" smtClean="0"/>
              <a:t>процени</a:t>
            </a:r>
            <a:r>
              <a:rPr lang="en-US" dirty="0" smtClean="0"/>
              <a:t> </a:t>
            </a:r>
            <a:r>
              <a:rPr lang="en-US" dirty="0" err="1" smtClean="0"/>
              <a:t>стања</a:t>
            </a:r>
            <a:r>
              <a:rPr lang="en-US" dirty="0" smtClean="0"/>
              <a:t> </a:t>
            </a:r>
            <a:r>
              <a:rPr lang="en-US" dirty="0" err="1" smtClean="0"/>
              <a:t>болесника</a:t>
            </a:r>
            <a:r>
              <a:rPr lang="en-US" dirty="0" smtClean="0"/>
              <a:t>, </a:t>
            </a:r>
            <a:r>
              <a:rPr lang="en-US" dirty="0" err="1" smtClean="0"/>
              <a:t>узимајући</a:t>
            </a:r>
            <a:r>
              <a:rPr lang="en-US" dirty="0" smtClean="0"/>
              <a:t> </a:t>
            </a:r>
            <a:r>
              <a:rPr lang="en-US" dirty="0" err="1" smtClean="0"/>
              <a:t>у</a:t>
            </a:r>
            <a:r>
              <a:rPr lang="en-US" dirty="0" smtClean="0"/>
              <a:t> </a:t>
            </a:r>
            <a:r>
              <a:rPr lang="en-US" dirty="0" err="1" smtClean="0"/>
              <a:t>обзир</a:t>
            </a:r>
            <a:r>
              <a:rPr lang="en-US" dirty="0" smtClean="0"/>
              <a:t> </a:t>
            </a:r>
            <a:r>
              <a:rPr lang="en-US" dirty="0" err="1" smtClean="0"/>
              <a:t>његове</a:t>
            </a:r>
            <a:r>
              <a:rPr lang="en-US" dirty="0" smtClean="0"/>
              <a:t> </a:t>
            </a:r>
            <a:r>
              <a:rPr lang="en-US" dirty="0" err="1" smtClean="0"/>
              <a:t>потребе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err="1" smtClean="0"/>
              <a:t>Циљеви</a:t>
            </a:r>
            <a:r>
              <a:rPr lang="en-US" dirty="0" smtClean="0"/>
              <a:t>:</a:t>
            </a:r>
          </a:p>
          <a:p>
            <a:pPr lvl="1"/>
            <a:r>
              <a:rPr lang="uk-UA" dirty="0" smtClean="0"/>
              <a:t>У</a:t>
            </a:r>
            <a:r>
              <a:rPr lang="en-US" dirty="0" err="1" smtClean="0"/>
              <a:t>блажавање</a:t>
            </a:r>
            <a:r>
              <a:rPr lang="en-US" dirty="0" smtClean="0"/>
              <a:t> </a:t>
            </a:r>
            <a:r>
              <a:rPr lang="en-US" dirty="0" err="1" smtClean="0"/>
              <a:t>бола</a:t>
            </a:r>
            <a:endParaRPr lang="en-US" dirty="0" smtClean="0"/>
          </a:p>
          <a:p>
            <a:pPr lvl="1"/>
            <a:r>
              <a:rPr lang="en-US" dirty="0" err="1" smtClean="0"/>
              <a:t>Повећање</a:t>
            </a:r>
            <a:r>
              <a:rPr lang="en-US" dirty="0" smtClean="0"/>
              <a:t> </a:t>
            </a:r>
            <a:r>
              <a:rPr lang="en-US" dirty="0" err="1" smtClean="0"/>
              <a:t>покретљивости</a:t>
            </a:r>
            <a:r>
              <a:rPr lang="en-US" dirty="0" smtClean="0"/>
              <a:t> </a:t>
            </a:r>
            <a:r>
              <a:rPr lang="en-US" dirty="0" err="1" smtClean="0"/>
              <a:t>зглоба</a:t>
            </a:r>
            <a:endParaRPr lang="en-US" dirty="0" smtClean="0"/>
          </a:p>
          <a:p>
            <a:pPr lvl="1"/>
            <a:r>
              <a:rPr lang="en-US" dirty="0" err="1" smtClean="0"/>
              <a:t>Смањење</a:t>
            </a:r>
            <a:r>
              <a:rPr lang="en-US" dirty="0" smtClean="0"/>
              <a:t> </a:t>
            </a:r>
            <a:r>
              <a:rPr lang="en-US" dirty="0" err="1" smtClean="0"/>
              <a:t>неспособности</a:t>
            </a:r>
            <a:endParaRPr lang="en-US" dirty="0" smtClean="0"/>
          </a:p>
          <a:p>
            <a:pPr lvl="1"/>
            <a:r>
              <a:rPr lang="uk-UA" dirty="0" smtClean="0"/>
              <a:t>У</a:t>
            </a:r>
            <a:r>
              <a:rPr lang="en-US" dirty="0" err="1" smtClean="0"/>
              <a:t>споравање</a:t>
            </a:r>
            <a:r>
              <a:rPr lang="en-US" dirty="0" smtClean="0"/>
              <a:t> </a:t>
            </a:r>
            <a:r>
              <a:rPr lang="en-US" dirty="0" err="1" smtClean="0"/>
              <a:t>прогресије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906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878" y="375403"/>
            <a:ext cx="10515600" cy="693109"/>
          </a:xfrm>
        </p:spPr>
        <p:txBody>
          <a:bodyPr>
            <a:normAutofit fontScale="90000"/>
          </a:bodyPr>
          <a:lstStyle/>
          <a:p>
            <a:pPr lvl="2" algn="l" rtl="0">
              <a:lnSpc>
                <a:spcPct val="90000"/>
              </a:lnSpc>
              <a:spcBef>
                <a:spcPct val="0"/>
              </a:spcBef>
            </a:pPr>
            <a:r>
              <a:rPr lang="ru-RU" dirty="0"/>
              <a:t> </a:t>
            </a:r>
            <a:r>
              <a:rPr lang="en-GB" sz="2700" i="1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GB" sz="2700" i="1" dirty="0">
                <a:latin typeface="Arial" charset="0"/>
                <a:ea typeface="Arial" charset="0"/>
                <a:cs typeface="Arial" charset="0"/>
              </a:rPr>
            </a:br>
            <a:r>
              <a:rPr lang="en-US" sz="27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700" i="1" dirty="0" err="1">
                <a:latin typeface="Arial" charset="0"/>
                <a:ea typeface="Arial" charset="0"/>
                <a:cs typeface="Arial" charset="0"/>
              </a:rPr>
              <a:t>Патогенеза</a:t>
            </a:r>
            <a:r>
              <a:rPr lang="en-US" sz="27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700" i="1" dirty="0" err="1">
                <a:latin typeface="Arial" charset="0"/>
                <a:ea typeface="Arial" charset="0"/>
                <a:cs typeface="Arial" charset="0"/>
              </a:rPr>
              <a:t>болести</a:t>
            </a:r>
            <a:r>
              <a:rPr lang="en-GB" sz="2700" i="1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GB" sz="2700" i="1" dirty="0">
                <a:latin typeface="Arial" charset="0"/>
                <a:ea typeface="Arial" charset="0"/>
                <a:cs typeface="Arial" charset="0"/>
              </a:rPr>
            </a:br>
            <a:endParaRPr lang="en-US" sz="27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95" y="1068511"/>
            <a:ext cx="8065213" cy="5455579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hr-HR" sz="1800" dirty="0" err="1">
                <a:latin typeface="Arial" charset="0"/>
                <a:ea typeface="Arial" charset="0"/>
                <a:cs typeface="Arial" charset="0"/>
              </a:rPr>
              <a:t>Н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ивои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естрогена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у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синовијалној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течности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у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поређењу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са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андрогенима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су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значајно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повишени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и код жена и код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мушкараца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који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имају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реуматоидни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артритис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и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имају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активациони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ефекат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на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пролиферацију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макрофага и фибробласта</a:t>
            </a:r>
            <a:endParaRPr lang="hr-HR" sz="18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Ø"/>
            </a:pP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Ниски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нивои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полних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андрогена</a:t>
            </a:r>
            <a:r>
              <a:rPr lang="hr-HR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и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надбубрежних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андрогена</a:t>
            </a:r>
            <a:r>
              <a:rPr lang="hr-HR" sz="18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као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и нижи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однос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андрогена/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естрогена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откривени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су у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телесним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течностима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пацијената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оба пол</a:t>
            </a:r>
            <a:endParaRPr lang="hr-HR" sz="1800" dirty="0">
              <a:latin typeface="Arial" charset="0"/>
              <a:ea typeface="Arial" charset="0"/>
              <a:cs typeface="Arial" charset="0"/>
            </a:endParaRPr>
          </a:p>
          <a:p>
            <a:endParaRPr lang="hr-HR" sz="18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v"/>
            </a:pP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Главни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генетски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фактори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укључени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у патогенезу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реуматоидног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артритиса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су </a:t>
            </a:r>
            <a:r>
              <a:rPr lang="en-US" sz="1800" i="1" dirty="0">
                <a:latin typeface="Arial" charset="0"/>
                <a:ea typeface="Arial" charset="0"/>
                <a:cs typeface="Arial" charset="0"/>
              </a:rPr>
              <a:t>HLA</a:t>
            </a:r>
            <a:r>
              <a:rPr lang="ru-RU" sz="1800" i="1" dirty="0">
                <a:latin typeface="Arial" charset="0"/>
                <a:ea typeface="Arial" charset="0"/>
                <a:cs typeface="Arial" charset="0"/>
              </a:rPr>
              <a:t>-</a:t>
            </a:r>
            <a:r>
              <a:rPr lang="en-US" sz="1800" i="1" dirty="0">
                <a:latin typeface="Arial" charset="0"/>
                <a:ea typeface="Arial" charset="0"/>
                <a:cs typeface="Arial" charset="0"/>
              </a:rPr>
              <a:t>DRB</a:t>
            </a:r>
            <a:r>
              <a:rPr lang="ru-RU" sz="1800" i="1" dirty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и тирозин –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фосфатазни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ген </a:t>
            </a:r>
            <a:r>
              <a:rPr lang="en-US" sz="1800" i="1" dirty="0">
                <a:latin typeface="Arial" charset="0"/>
                <a:ea typeface="Arial" charset="0"/>
                <a:cs typeface="Arial" charset="0"/>
              </a:rPr>
              <a:t>PTPN</a:t>
            </a:r>
            <a:r>
              <a:rPr lang="ru-RU" sz="1800" i="1" dirty="0">
                <a:latin typeface="Arial" charset="0"/>
                <a:ea typeface="Arial" charset="0"/>
                <a:cs typeface="Arial" charset="0"/>
              </a:rPr>
              <a:t>22</a:t>
            </a:r>
            <a:endParaRPr lang="hr-HR" sz="18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v"/>
            </a:pP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Позитивна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породична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анамнеза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повећава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ризик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за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настанак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РА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отприлике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три до пет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пута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, при чему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је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овај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ризик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такође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повећан</a:t>
            </a:r>
            <a:r>
              <a:rPr lang="ru-RU" sz="1800" dirty="0">
                <a:latin typeface="Arial" charset="0"/>
                <a:ea typeface="Arial" charset="0"/>
                <a:cs typeface="Arial" charset="0"/>
              </a:rPr>
              <a:t> код </a:t>
            </a:r>
            <a:r>
              <a:rPr lang="ru-RU" sz="1800" dirty="0" err="1">
                <a:latin typeface="Arial" charset="0"/>
                <a:ea typeface="Arial" charset="0"/>
                <a:cs typeface="Arial" charset="0"/>
              </a:rPr>
              <a:t>близанаца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  <a:p>
            <a:pPr marL="228562" lvl="3">
              <a:spcBef>
                <a:spcPts val="1000"/>
              </a:spcBef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lvl="3" indent="-285750">
              <a:spcBef>
                <a:spcPts val="1000"/>
              </a:spcBef>
              <a:buFont typeface="Arial" panose="020B0604020202020204" pitchFamily="34" charset="0"/>
              <a:buChar char="►"/>
            </a:pPr>
            <a:r>
              <a:rPr lang="hr-HR" dirty="0" err="1">
                <a:latin typeface="Arial" charset="0"/>
                <a:ea typeface="Arial" charset="0"/>
                <a:cs typeface="Arial" charset="0"/>
              </a:rPr>
              <a:t>П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ушење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има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највећи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утицај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на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предизпозицију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за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настанак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болести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и да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је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повезано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са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лошијом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прогнозом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болести</a:t>
            </a:r>
            <a:endParaRPr lang="hr-HR" dirty="0">
              <a:latin typeface="Arial" charset="0"/>
              <a:ea typeface="Arial" charset="0"/>
              <a:cs typeface="Arial" charset="0"/>
            </a:endParaRPr>
          </a:p>
          <a:p>
            <a:pPr marL="0" lvl="3" indent="0">
              <a:spcBef>
                <a:spcPts val="1000"/>
              </a:spcBef>
              <a:buNone/>
            </a:pPr>
            <a:r>
              <a:rPr lang="hr-HR" dirty="0">
                <a:latin typeface="Arial" charset="0"/>
                <a:ea typeface="Arial" charset="0"/>
                <a:cs typeface="Arial" charset="0"/>
              </a:rPr>
              <a:t>*</a:t>
            </a:r>
            <a:r>
              <a:rPr lang="ru-RU" sz="1600" dirty="0" err="1">
                <a:latin typeface="Arial" charset="0"/>
                <a:ea typeface="Arial" charset="0"/>
                <a:cs typeface="Arial" charset="0"/>
              </a:rPr>
              <a:t>инфективн</a:t>
            </a:r>
            <a:r>
              <a:rPr lang="hr-HR" sz="1600" dirty="0" err="1">
                <a:latin typeface="Arial" charset="0"/>
                <a:ea typeface="Arial" charset="0"/>
                <a:cs typeface="Arial" charset="0"/>
              </a:rPr>
              <a:t>и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600" dirty="0" err="1">
                <a:latin typeface="Arial" charset="0"/>
                <a:ea typeface="Arial" charset="0"/>
                <a:cs typeface="Arial" charset="0"/>
              </a:rPr>
              <a:t>агенс</a:t>
            </a:r>
            <a:r>
              <a:rPr lang="hr-HR" sz="1600" dirty="0" err="1">
                <a:latin typeface="Arial" charset="0"/>
                <a:ea typeface="Arial" charset="0"/>
                <a:cs typeface="Arial" charset="0"/>
              </a:rPr>
              <a:t>и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ru-RU" sz="1600" dirty="0" err="1">
                <a:latin typeface="Arial" charset="0"/>
                <a:ea typeface="Arial" charset="0"/>
                <a:cs typeface="Arial" charset="0"/>
              </a:rPr>
              <a:t>загађивач</a:t>
            </a:r>
            <a:r>
              <a:rPr lang="hr-HR" sz="1600" dirty="0" err="1">
                <a:latin typeface="Arial" charset="0"/>
                <a:ea typeface="Arial" charset="0"/>
                <a:cs typeface="Arial" charset="0"/>
              </a:rPr>
              <a:t>и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600" dirty="0" err="1">
                <a:latin typeface="Arial" charset="0"/>
                <a:ea typeface="Arial" charset="0"/>
                <a:cs typeface="Arial" charset="0"/>
              </a:rPr>
              <a:t>животне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 средине, </a:t>
            </a:r>
            <a:r>
              <a:rPr lang="hr-HR" sz="1600" dirty="0" err="1">
                <a:latin typeface="Arial" charset="0"/>
                <a:ea typeface="Arial" charset="0"/>
                <a:cs typeface="Arial" charset="0"/>
              </a:rPr>
              <a:t>дефицит</a:t>
            </a:r>
            <a:r>
              <a:rPr lang="hr-HR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витамин</a:t>
            </a:r>
            <a:r>
              <a:rPr lang="hr-HR" sz="1600" dirty="0" err="1">
                <a:latin typeface="Arial" charset="0"/>
                <a:ea typeface="Arial" charset="0"/>
                <a:cs typeface="Arial" charset="0"/>
              </a:rPr>
              <a:t>а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 Д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8719849" y="1104296"/>
            <a:ext cx="84133" cy="1653953"/>
          </a:xfrm>
          <a:prstGeom prst="rightBrace">
            <a:avLst/>
          </a:prstGeom>
          <a:noFill/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241">
              <a:defRPr/>
            </a:pPr>
            <a:endParaRPr lang="en-US" kern="0" dirty="0">
              <a:solidFill>
                <a:srgbClr val="FF0000"/>
              </a:solidFill>
              <a:latin typeface="Century Schoolbook"/>
              <a:ea typeface=""/>
              <a:cs typeface="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8740397" y="3400745"/>
            <a:ext cx="69056" cy="1318851"/>
          </a:xfrm>
          <a:prstGeom prst="rightBrace">
            <a:avLst/>
          </a:prstGeom>
          <a:noFill/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241">
              <a:defRPr/>
            </a:pPr>
            <a:endParaRPr lang="en-US" kern="0" dirty="0">
              <a:solidFill>
                <a:srgbClr val="7030A0"/>
              </a:solidFill>
              <a:latin typeface="Century Schoolbook"/>
              <a:ea typeface=""/>
              <a:cs typeface="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38517" y="1746607"/>
            <a:ext cx="2876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Хормонски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дисбаланс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84637" y="3875504"/>
            <a:ext cx="2784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Генетски</a:t>
            </a:r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фактори</a:t>
            </a:r>
            <a:endParaRPr lang="en-US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84637" y="5444404"/>
            <a:ext cx="2991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Социо-епидемиолошки</a:t>
            </a:r>
            <a:r>
              <a:rPr lang="bg-BG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фактори</a:t>
            </a:r>
            <a:endParaRPr lang="en-US" dirty="0">
              <a:solidFill>
                <a:srgbClr val="00B05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8761916" y="5327933"/>
            <a:ext cx="45719" cy="908480"/>
          </a:xfrm>
          <a:prstGeom prst="rightBrace">
            <a:avLst/>
          </a:prstGeom>
          <a:noFill/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241">
              <a:defRPr/>
            </a:pPr>
            <a:endParaRPr lang="en-US" kern="0" dirty="0">
              <a:solidFill>
                <a:srgbClr val="00B050"/>
              </a:solidFill>
              <a:latin typeface="Century Schoolbook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52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err="1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Нефармаколошко</a:t>
            </a:r>
            <a:r>
              <a:rPr lang="en-US" sz="3400" dirty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400" dirty="0" err="1" smtClean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лечење</a:t>
            </a:r>
            <a:endParaRPr lang="en-US" sz="3400" dirty="0">
              <a:solidFill>
                <a:srgbClr val="00B05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 smtClean="0"/>
              <a:t>Е</a:t>
            </a:r>
            <a:r>
              <a:rPr lang="en-US" dirty="0" err="1" smtClean="0"/>
              <a:t>дукација</a:t>
            </a:r>
            <a:endParaRPr lang="en-US" dirty="0" smtClean="0"/>
          </a:p>
          <a:p>
            <a:pPr lvl="1"/>
            <a:r>
              <a:rPr lang="en-US" dirty="0" err="1" smtClean="0"/>
              <a:t>Промена</a:t>
            </a:r>
            <a:r>
              <a:rPr lang="en-US" dirty="0" smtClean="0"/>
              <a:t> </a:t>
            </a:r>
            <a:r>
              <a:rPr lang="en-US" dirty="0" err="1" smtClean="0"/>
              <a:t>животног</a:t>
            </a:r>
            <a:r>
              <a:rPr lang="en-US" dirty="0" smtClean="0"/>
              <a:t> </a:t>
            </a:r>
            <a:r>
              <a:rPr lang="en-US" dirty="0" err="1" smtClean="0"/>
              <a:t>стила</a:t>
            </a:r>
            <a:endParaRPr lang="en-US" dirty="0" smtClean="0"/>
          </a:p>
          <a:p>
            <a:pPr lvl="1"/>
            <a:r>
              <a:rPr lang="en-US" dirty="0" err="1" smtClean="0"/>
              <a:t>Смањење</a:t>
            </a:r>
            <a:r>
              <a:rPr lang="en-US" dirty="0" smtClean="0"/>
              <a:t> </a:t>
            </a:r>
            <a:r>
              <a:rPr lang="en-US" dirty="0" err="1" smtClean="0"/>
              <a:t>телесне</a:t>
            </a:r>
            <a:r>
              <a:rPr lang="en-US" dirty="0" smtClean="0"/>
              <a:t> </a:t>
            </a:r>
            <a:r>
              <a:rPr lang="en-US" dirty="0" err="1" smtClean="0"/>
              <a:t>тежине</a:t>
            </a:r>
            <a:endParaRPr lang="en-US" dirty="0" smtClean="0"/>
          </a:p>
          <a:p>
            <a:pPr lvl="1"/>
            <a:r>
              <a:rPr lang="uk-UA" dirty="0" smtClean="0"/>
              <a:t>У</a:t>
            </a:r>
            <a:r>
              <a:rPr lang="en-US" dirty="0" err="1" smtClean="0"/>
              <a:t>потреба</a:t>
            </a:r>
            <a:r>
              <a:rPr lang="en-US" dirty="0" smtClean="0"/>
              <a:t> </a:t>
            </a:r>
            <a:r>
              <a:rPr lang="en-US" dirty="0" err="1" smtClean="0"/>
              <a:t>ортопедских</a:t>
            </a:r>
            <a:r>
              <a:rPr lang="en-US" dirty="0" smtClean="0"/>
              <a:t> </a:t>
            </a:r>
            <a:r>
              <a:rPr lang="en-US" dirty="0" err="1" smtClean="0"/>
              <a:t>помагала</a:t>
            </a:r>
            <a:endParaRPr lang="en-US" dirty="0" smtClean="0"/>
          </a:p>
          <a:p>
            <a:pPr lvl="1"/>
            <a:r>
              <a:rPr lang="en-US" dirty="0" err="1" smtClean="0"/>
              <a:t>Примена</a:t>
            </a:r>
            <a:r>
              <a:rPr lang="en-US" dirty="0" smtClean="0"/>
              <a:t> </a:t>
            </a:r>
            <a:r>
              <a:rPr lang="en-US" dirty="0" err="1" smtClean="0"/>
              <a:t>одговарајућих</a:t>
            </a:r>
            <a:r>
              <a:rPr lang="en-US" dirty="0" smtClean="0"/>
              <a:t> </a:t>
            </a:r>
            <a:r>
              <a:rPr lang="en-US" dirty="0" err="1" smtClean="0"/>
              <a:t>вежби</a:t>
            </a:r>
            <a:endParaRPr lang="en-US" dirty="0" smtClean="0"/>
          </a:p>
          <a:p>
            <a:pPr lvl="1"/>
            <a:r>
              <a:rPr lang="en-US" dirty="0" err="1" smtClean="0"/>
              <a:t>Физикална</a:t>
            </a:r>
            <a:r>
              <a:rPr lang="en-US" dirty="0" smtClean="0"/>
              <a:t> </a:t>
            </a:r>
            <a:r>
              <a:rPr lang="en-US" dirty="0" err="1" smtClean="0"/>
              <a:t>терапија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Хируршко</a:t>
            </a:r>
            <a:r>
              <a:rPr lang="en-US" dirty="0" smtClean="0"/>
              <a:t> </a:t>
            </a:r>
            <a:r>
              <a:rPr lang="en-US" dirty="0" err="1" smtClean="0"/>
              <a:t>лечење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0677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400" dirty="0" err="1" smtClean="0">
                <a:solidFill>
                  <a:srgbClr val="FF0000"/>
                </a:solidFill>
                <a:latin typeface="+mn-lt"/>
              </a:rPr>
              <a:t>Фармаколошко</a:t>
            </a:r>
            <a:r>
              <a:rPr lang="en-US" sz="34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3400" dirty="0" err="1" smtClean="0">
                <a:solidFill>
                  <a:srgbClr val="FF0000"/>
                </a:solidFill>
                <a:latin typeface="+mn-lt"/>
              </a:rPr>
              <a:t>лечење</a:t>
            </a:r>
            <a:endParaRPr lang="en-US" sz="3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300" y="1063624"/>
            <a:ext cx="11087100" cy="5565775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Примарно</a:t>
            </a:r>
            <a:r>
              <a:rPr lang="en-US" dirty="0" smtClean="0"/>
              <a:t> </a:t>
            </a:r>
            <a:r>
              <a:rPr lang="en-US" dirty="0" err="1" smtClean="0"/>
              <a:t>симптоматски</a:t>
            </a:r>
            <a:r>
              <a:rPr lang="en-US" dirty="0" smtClean="0"/>
              <a:t> </a:t>
            </a:r>
            <a:r>
              <a:rPr lang="en-US" dirty="0" err="1" smtClean="0"/>
              <a:t>ефекат</a:t>
            </a:r>
            <a:r>
              <a:rPr lang="en-US" dirty="0" smtClean="0"/>
              <a:t>, </a:t>
            </a:r>
            <a:r>
              <a:rPr lang="en-US" dirty="0" err="1" smtClean="0"/>
              <a:t>купирање</a:t>
            </a:r>
            <a:r>
              <a:rPr lang="en-US" dirty="0" smtClean="0"/>
              <a:t> </a:t>
            </a:r>
            <a:r>
              <a:rPr lang="en-US" dirty="0" err="1" smtClean="0"/>
              <a:t>бола</a:t>
            </a:r>
            <a:endParaRPr lang="en-US" dirty="0" smtClean="0"/>
          </a:p>
          <a:p>
            <a:r>
              <a:rPr lang="en-US" dirty="0" err="1" smtClean="0"/>
              <a:t>Аналгетици</a:t>
            </a:r>
            <a:r>
              <a:rPr lang="en-US" dirty="0" smtClean="0"/>
              <a:t> (</a:t>
            </a:r>
            <a:r>
              <a:rPr lang="en-US" dirty="0" err="1" smtClean="0"/>
              <a:t>парацетамол</a:t>
            </a:r>
            <a:r>
              <a:rPr lang="en-US" dirty="0" smtClean="0"/>
              <a:t>)</a:t>
            </a:r>
          </a:p>
          <a:p>
            <a:r>
              <a:rPr lang="en-US" dirty="0" smtClean="0"/>
              <a:t>НСАИЛ (</a:t>
            </a:r>
            <a:r>
              <a:rPr lang="en-US" dirty="0" err="1" smtClean="0"/>
              <a:t>неселективни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селективни</a:t>
            </a:r>
            <a:r>
              <a:rPr lang="en-US" dirty="0" smtClean="0"/>
              <a:t> СОХ-2;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дуготрајне</a:t>
            </a:r>
            <a:r>
              <a:rPr lang="en-US" dirty="0" smtClean="0"/>
              <a:t> </a:t>
            </a:r>
            <a:r>
              <a:rPr lang="en-US" dirty="0" err="1" smtClean="0"/>
              <a:t>примене</a:t>
            </a:r>
            <a:r>
              <a:rPr lang="en-US" dirty="0" smtClean="0"/>
              <a:t> </a:t>
            </a:r>
            <a:r>
              <a:rPr lang="en-US" dirty="0" err="1" smtClean="0"/>
              <a:t>размотрити</a:t>
            </a:r>
            <a:r>
              <a:rPr lang="en-US" dirty="0" smtClean="0"/>
              <a:t> </a:t>
            </a:r>
            <a:r>
              <a:rPr lang="en-US" dirty="0" err="1" smtClean="0"/>
              <a:t>употребу</a:t>
            </a:r>
            <a:r>
              <a:rPr lang="en-US" dirty="0" smtClean="0"/>
              <a:t> </a:t>
            </a:r>
            <a:r>
              <a:rPr lang="en-US" dirty="0" err="1" smtClean="0"/>
              <a:t>блокатора</a:t>
            </a:r>
            <a:r>
              <a:rPr lang="en-US" dirty="0" smtClean="0"/>
              <a:t> </a:t>
            </a:r>
            <a:r>
              <a:rPr lang="en-US" dirty="0" err="1" smtClean="0"/>
              <a:t>протонске</a:t>
            </a:r>
            <a:r>
              <a:rPr lang="en-US" dirty="0" smtClean="0"/>
              <a:t> </a:t>
            </a:r>
            <a:r>
              <a:rPr lang="en-US" dirty="0" err="1" smtClean="0"/>
              <a:t>пумпе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орално</a:t>
            </a:r>
            <a:endParaRPr lang="en-US" dirty="0" smtClean="0"/>
          </a:p>
          <a:p>
            <a:pPr lvl="1"/>
            <a:r>
              <a:rPr lang="en-US" dirty="0" err="1"/>
              <a:t>т</a:t>
            </a:r>
            <a:r>
              <a:rPr lang="en-US" dirty="0" err="1" smtClean="0"/>
              <a:t>опикално</a:t>
            </a:r>
            <a:endParaRPr lang="en-US" dirty="0" smtClean="0"/>
          </a:p>
          <a:p>
            <a:r>
              <a:rPr lang="en-US" dirty="0" err="1" smtClean="0"/>
              <a:t>Узнапредовала</a:t>
            </a:r>
            <a:r>
              <a:rPr lang="en-US" dirty="0" smtClean="0"/>
              <a:t> </a:t>
            </a:r>
            <a:r>
              <a:rPr lang="en-US" dirty="0" err="1" smtClean="0"/>
              <a:t>фаза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r>
              <a:rPr lang="en-US" dirty="0" smtClean="0"/>
              <a:t> - </a:t>
            </a:r>
            <a:r>
              <a:rPr lang="en-US" dirty="0" err="1" smtClean="0"/>
              <a:t>кортикостероиди</a:t>
            </a:r>
            <a:r>
              <a:rPr lang="en-US" dirty="0" smtClean="0"/>
              <a:t> (</a:t>
            </a:r>
            <a:r>
              <a:rPr lang="en-US" dirty="0" err="1" smtClean="0"/>
              <a:t>орално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интра-артикуларно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Хијалуронска</a:t>
            </a:r>
            <a:r>
              <a:rPr lang="en-US" dirty="0" smtClean="0"/>
              <a:t> </a:t>
            </a:r>
            <a:r>
              <a:rPr lang="en-US" dirty="0" err="1" smtClean="0"/>
              <a:t>киселина</a:t>
            </a:r>
            <a:r>
              <a:rPr lang="en-US" dirty="0" smtClean="0"/>
              <a:t> - </a:t>
            </a:r>
            <a:r>
              <a:rPr lang="en-US" dirty="0" err="1" smtClean="0"/>
              <a:t>интраартикуларно</a:t>
            </a:r>
            <a:endParaRPr lang="en-US" dirty="0" smtClean="0"/>
          </a:p>
          <a:p>
            <a:r>
              <a:rPr lang="en-US" dirty="0" err="1" smtClean="0"/>
              <a:t>Глукозамин-сулфат</a:t>
            </a:r>
            <a:endParaRPr lang="en-US" dirty="0"/>
          </a:p>
          <a:p>
            <a:r>
              <a:rPr lang="en-US" dirty="0" err="1" smtClean="0"/>
              <a:t>Капсаицин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Дулоксетин</a:t>
            </a:r>
            <a:r>
              <a:rPr lang="en-US" dirty="0" smtClean="0"/>
              <a:t> – </a:t>
            </a:r>
            <a:r>
              <a:rPr lang="hr-HR" dirty="0" err="1" smtClean="0"/>
              <a:t>код</a:t>
            </a:r>
            <a:r>
              <a:rPr lang="hr-HR" dirty="0" smtClean="0"/>
              <a:t> </a:t>
            </a:r>
            <a:r>
              <a:rPr lang="ru-RU" dirty="0" err="1" smtClean="0"/>
              <a:t>болесника</a:t>
            </a:r>
            <a:r>
              <a:rPr lang="ru-RU" dirty="0" smtClean="0"/>
              <a:t> </a:t>
            </a:r>
            <a:r>
              <a:rPr lang="hr-HR" dirty="0" err="1" smtClean="0"/>
              <a:t>код</a:t>
            </a:r>
            <a:r>
              <a:rPr lang="hr-HR" dirty="0" smtClean="0"/>
              <a:t> </a:t>
            </a:r>
            <a:r>
              <a:rPr lang="ru-RU" dirty="0" err="1" smtClean="0"/>
              <a:t>којих</a:t>
            </a:r>
            <a:r>
              <a:rPr lang="ru-RU" dirty="0" smtClean="0"/>
              <a:t> </a:t>
            </a:r>
            <a:r>
              <a:rPr lang="ru-RU" dirty="0" err="1"/>
              <a:t>претходно</a:t>
            </a:r>
            <a:r>
              <a:rPr lang="ru-RU" dirty="0"/>
              <a:t> </a:t>
            </a:r>
            <a:r>
              <a:rPr lang="ru-RU" dirty="0" err="1"/>
              <a:t>наведене</a:t>
            </a:r>
            <a:r>
              <a:rPr lang="ru-RU" dirty="0"/>
              <a:t> методе </a:t>
            </a:r>
            <a:r>
              <a:rPr lang="ru-RU" dirty="0" err="1" smtClean="0"/>
              <a:t>лечења</a:t>
            </a:r>
            <a:r>
              <a:rPr lang="ru-RU" dirty="0" smtClean="0"/>
              <a:t> </a:t>
            </a:r>
            <a:r>
              <a:rPr lang="ru-RU" dirty="0" err="1" smtClean="0"/>
              <a:t>нису</a:t>
            </a:r>
            <a:r>
              <a:rPr lang="hr-HR" dirty="0" smtClean="0"/>
              <a:t> </a:t>
            </a:r>
            <a:r>
              <a:rPr lang="hr-HR" dirty="0" err="1" smtClean="0"/>
              <a:t>довољно</a:t>
            </a:r>
            <a:r>
              <a:rPr lang="hr-HR" dirty="0" smtClean="0"/>
              <a:t> </a:t>
            </a:r>
            <a:r>
              <a:rPr lang="ru-RU" dirty="0" err="1" smtClean="0"/>
              <a:t>успешне</a:t>
            </a:r>
            <a:r>
              <a:rPr lang="ru-RU" dirty="0"/>
              <a:t>, а </a:t>
            </a:r>
            <a:r>
              <a:rPr lang="ru-RU" dirty="0" err="1"/>
              <a:t>имају</a:t>
            </a:r>
            <a:r>
              <a:rPr lang="ru-RU" dirty="0"/>
              <a:t> </a:t>
            </a:r>
            <a:r>
              <a:rPr lang="ru-RU" dirty="0" err="1"/>
              <a:t>контраиндикацију</a:t>
            </a:r>
            <a:r>
              <a:rPr lang="ru-RU" dirty="0"/>
              <a:t> или се не </a:t>
            </a:r>
            <a:r>
              <a:rPr lang="ru-RU" dirty="0" smtClean="0"/>
              <a:t>желе</a:t>
            </a:r>
            <a:r>
              <a:rPr lang="hr-HR" dirty="0" smtClean="0"/>
              <a:t> </a:t>
            </a:r>
            <a:r>
              <a:rPr lang="ru-RU" dirty="0" err="1" smtClean="0"/>
              <a:t>подвргнути</a:t>
            </a:r>
            <a:r>
              <a:rPr lang="ru-RU" dirty="0" smtClean="0"/>
              <a:t> </a:t>
            </a:r>
            <a:r>
              <a:rPr lang="hr-HR" dirty="0" err="1" smtClean="0"/>
              <a:t>х</a:t>
            </a:r>
            <a:r>
              <a:rPr lang="ru-RU" dirty="0" err="1" smtClean="0"/>
              <a:t>ируршком</a:t>
            </a:r>
            <a:r>
              <a:rPr lang="ru-RU" dirty="0" smtClean="0"/>
              <a:t> </a:t>
            </a:r>
            <a:r>
              <a:rPr lang="ru-RU" dirty="0"/>
              <a:t>захвату </a:t>
            </a:r>
            <a:r>
              <a:rPr lang="ru-RU" dirty="0" err="1"/>
              <a:t>потпуне</a:t>
            </a:r>
            <a:r>
              <a:rPr lang="ru-RU" dirty="0"/>
              <a:t> </a:t>
            </a:r>
            <a:r>
              <a:rPr lang="ru-RU" dirty="0" err="1" smtClean="0"/>
              <a:t>атропластике</a:t>
            </a:r>
            <a:r>
              <a:rPr lang="hr-HR" dirty="0" smtClean="0"/>
              <a:t> </a:t>
            </a:r>
          </a:p>
          <a:p>
            <a:r>
              <a:rPr lang="en-US" dirty="0" err="1" smtClean="0"/>
              <a:t>Хирушка</a:t>
            </a:r>
            <a:r>
              <a:rPr lang="en-US" dirty="0" smtClean="0"/>
              <a:t> </a:t>
            </a:r>
            <a:r>
              <a:rPr lang="en-US" dirty="0" err="1" smtClean="0"/>
              <a:t>замена</a:t>
            </a:r>
            <a:r>
              <a:rPr lang="en-US" dirty="0" smtClean="0"/>
              <a:t> </a:t>
            </a:r>
            <a:r>
              <a:rPr lang="en-US" dirty="0" err="1" smtClean="0"/>
              <a:t>зглоба</a:t>
            </a:r>
            <a:r>
              <a:rPr lang="en-US" dirty="0" smtClean="0"/>
              <a:t> – </a:t>
            </a:r>
            <a:r>
              <a:rPr lang="en-US" dirty="0" err="1" smtClean="0"/>
              <a:t>артропластика</a:t>
            </a:r>
            <a:r>
              <a:rPr lang="en-US" dirty="0" smtClean="0"/>
              <a:t> (</a:t>
            </a:r>
            <a:r>
              <a:rPr lang="en-US" dirty="0" err="1" smtClean="0"/>
              <a:t>лечење</a:t>
            </a:r>
            <a:r>
              <a:rPr lang="en-US" dirty="0" smtClean="0"/>
              <a:t> </a:t>
            </a:r>
            <a:r>
              <a:rPr lang="en-US" dirty="0" err="1" smtClean="0"/>
              <a:t>завршног</a:t>
            </a:r>
            <a:r>
              <a:rPr lang="en-US" dirty="0" smtClean="0"/>
              <a:t> </a:t>
            </a:r>
            <a:r>
              <a:rPr lang="en-US" dirty="0" err="1" smtClean="0"/>
              <a:t>стадијума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r>
              <a:rPr lang="en-US" dirty="0"/>
              <a:t>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6792686" y="3409406"/>
            <a:ext cx="287383" cy="73152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02137" y="3313501"/>
            <a:ext cx="4545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Улазе</a:t>
            </a:r>
            <a:r>
              <a:rPr lang="en-US" dirty="0" smtClean="0"/>
              <a:t> </a:t>
            </a:r>
            <a:r>
              <a:rPr lang="en-US" dirty="0" err="1" smtClean="0"/>
              <a:t>у</a:t>
            </a:r>
            <a:r>
              <a:rPr lang="en-US" dirty="0" smtClean="0"/>
              <a:t> </a:t>
            </a:r>
            <a:r>
              <a:rPr lang="en-US" dirty="0" err="1" smtClean="0"/>
              <a:t>састав</a:t>
            </a:r>
            <a:r>
              <a:rPr lang="en-US" dirty="0" smtClean="0"/>
              <a:t> </a:t>
            </a:r>
            <a:r>
              <a:rPr lang="en-US" dirty="0" err="1" smtClean="0"/>
              <a:t>хрскавице</a:t>
            </a:r>
            <a:r>
              <a:rPr lang="en-US" dirty="0" smtClean="0"/>
              <a:t> </a:t>
            </a:r>
            <a:r>
              <a:rPr lang="en-US" dirty="0" err="1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синовијалне</a:t>
            </a:r>
            <a:r>
              <a:rPr lang="en-US" dirty="0" smtClean="0"/>
              <a:t> </a:t>
            </a:r>
            <a:r>
              <a:rPr lang="en-US" dirty="0" err="1" smtClean="0"/>
              <a:t>течности</a:t>
            </a:r>
            <a:r>
              <a:rPr lang="en-US" dirty="0" smtClean="0"/>
              <a:t> </a:t>
            </a:r>
            <a:r>
              <a:rPr lang="en-US" dirty="0" err="1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користе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као</a:t>
            </a:r>
            <a:r>
              <a:rPr lang="en-US" dirty="0" smtClean="0"/>
              <a:t> </a:t>
            </a:r>
            <a:r>
              <a:rPr lang="en-US" dirty="0" err="1" smtClean="0"/>
              <a:t>супституциона</a:t>
            </a:r>
            <a:r>
              <a:rPr lang="en-US" dirty="0" smtClean="0"/>
              <a:t> </a:t>
            </a:r>
            <a:r>
              <a:rPr lang="en-US" dirty="0" err="1" smtClean="0"/>
              <a:t>терапија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840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Гихт</a:t>
            </a:r>
            <a:endParaRPr lang="en-US" sz="36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Slide"/>
          <p:cNvPicPr>
            <a:picLocks noChangeAspect="1"/>
          </p:cNvPicPr>
          <p:nvPr/>
        </p:nvPicPr>
        <p:blipFill rotWithShape="1">
          <a:blip r:embed="rId2"/>
          <a:srcRect t="22533" b="9029"/>
          <a:stretch/>
        </p:blipFill>
        <p:spPr>
          <a:xfrm>
            <a:off x="156754" y="1364119"/>
            <a:ext cx="9144000" cy="469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8039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00" y="736600"/>
            <a:ext cx="10515600" cy="5402263"/>
          </a:xfrm>
        </p:spPr>
        <p:txBody>
          <a:bodyPr>
            <a:normAutofit/>
          </a:bodyPr>
          <a:lstStyle/>
          <a:p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Гихт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је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врста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упале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зглоба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-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артритиса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hr-HR" sz="2600" dirty="0" err="1" smtClean="0">
                <a:latin typeface="Calibri" charset="0"/>
                <a:ea typeface="Calibri" charset="0"/>
                <a:cs typeface="Calibri" charset="0"/>
              </a:rPr>
              <a:t>која</a:t>
            </a:r>
            <a:r>
              <a:rPr lang="hr-HR" sz="2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 smtClean="0">
                <a:latin typeface="Calibri" charset="0"/>
                <a:ea typeface="Calibri" charset="0"/>
                <a:cs typeface="Calibri" charset="0"/>
              </a:rPr>
              <a:t>настаје</a:t>
            </a:r>
            <a:r>
              <a:rPr lang="bg-BG" sz="2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као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последица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таложења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кристала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киселине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зглобовима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код особа са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повишеном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концентрацијом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киселине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bg-BG" sz="2600" dirty="0" err="1" smtClean="0">
                <a:latin typeface="Calibri" charset="0"/>
                <a:ea typeface="Calibri" charset="0"/>
                <a:cs typeface="Calibri" charset="0"/>
              </a:rPr>
              <a:t>крви</a:t>
            </a:r>
            <a:endParaRPr lang="hr-HR" sz="26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US" sz="26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Осим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зглобовима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, кристали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киселине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се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могу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таложити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у кожи,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меким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ткивима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и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бубрезима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. Тако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настају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мали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чврсти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и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беличасти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чворови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-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тофуси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у кожи и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ушним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шкољкама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, а у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бубрезима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каменчићи</a:t>
            </a:r>
            <a:r>
              <a:rPr lang="bg-BG" sz="2600" dirty="0" smtClean="0">
                <a:latin typeface="Calibri" charset="0"/>
                <a:ea typeface="Calibri" charset="0"/>
                <a:cs typeface="Calibri" charset="0"/>
              </a:rPr>
              <a:t>.</a:t>
            </a:r>
            <a:endParaRPr lang="en-US" sz="26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US" sz="26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600" dirty="0" err="1" smtClean="0">
                <a:latin typeface="Calibri" charset="0"/>
                <a:ea typeface="Calibri" charset="0"/>
                <a:cs typeface="Calibri" charset="0"/>
              </a:rPr>
              <a:t>м</a:t>
            </a:r>
            <a:r>
              <a:rPr lang="ru-RU" sz="2600" dirty="0" err="1" smtClean="0">
                <a:latin typeface="Calibri" charset="0"/>
                <a:ea typeface="Calibri" charset="0"/>
                <a:cs typeface="Calibri" charset="0"/>
              </a:rPr>
              <a:t>ушкарци</a:t>
            </a:r>
            <a:r>
              <a:rPr lang="ru-RU" sz="2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старији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од 40 </a:t>
            </a:r>
            <a:r>
              <a:rPr lang="ru-RU" sz="2600" dirty="0" smtClean="0">
                <a:latin typeface="Calibri" charset="0"/>
                <a:ea typeface="Calibri" charset="0"/>
                <a:cs typeface="Calibri" charset="0"/>
              </a:rPr>
              <a:t>година</a:t>
            </a:r>
            <a:endParaRPr lang="hr-HR" sz="26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ru-RU" sz="2600" dirty="0" smtClean="0">
                <a:latin typeface="Calibri" charset="0"/>
                <a:ea typeface="Calibri" charset="0"/>
                <a:cs typeface="Calibri" charset="0"/>
              </a:rPr>
              <a:t>жене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ређе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и то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обично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ru-RU" sz="2600" dirty="0" err="1" smtClean="0">
                <a:latin typeface="Calibri" charset="0"/>
                <a:ea typeface="Calibri" charset="0"/>
                <a:cs typeface="Calibri" charset="0"/>
              </a:rPr>
              <a:t>менопаузи</a:t>
            </a:r>
            <a:endParaRPr lang="en-US" sz="26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720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7396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Значај</a:t>
            </a:r>
            <a:r>
              <a:rPr lang="en-US" sz="32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en-US" sz="32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киселине</a:t>
            </a:r>
            <a:r>
              <a:rPr lang="en-US" sz="32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и</a:t>
            </a:r>
            <a:r>
              <a:rPr lang="en-US" sz="32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хиперурикемије</a:t>
            </a:r>
            <a:endParaRPr lang="en-US" sz="32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67" y="1485900"/>
            <a:ext cx="10981266" cy="4792663"/>
          </a:xfrm>
        </p:spPr>
        <p:txBody>
          <a:bodyPr>
            <a:normAutofit/>
          </a:bodyPr>
          <a:lstStyle/>
          <a:p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Све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ћелије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људском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телу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као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и различите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врсте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намирница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садрже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супстанце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које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се зову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пурини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Старењем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и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пропадањем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ћелија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у организму или из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хране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коју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унесемо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пурини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се низом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хемијских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процеса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претварају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крајњи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производ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-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мокраћну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киселину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. Она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је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растворљива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крви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пролази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кроз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бубреге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и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излучује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се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урином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. Код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здравих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људи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се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мокраћна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киселина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одређеној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концентрацији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налази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крви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која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је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нешто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већа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код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мушкараца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него код жена. </a:t>
            </a:r>
            <a:endParaRPr lang="hr-HR" sz="26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hr-HR" sz="26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ru-RU" sz="2600" dirty="0" err="1" smtClean="0">
                <a:latin typeface="Calibri" charset="0"/>
                <a:ea typeface="Calibri" charset="0"/>
                <a:cs typeface="Calibri" charset="0"/>
              </a:rPr>
              <a:t>Када</a:t>
            </a:r>
            <a:r>
              <a:rPr lang="ru-RU" sz="2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се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мокраћна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киселина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ствара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прекомерним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количинама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вишак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се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излучује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путем урина.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Ако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се то не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дешава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расте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ниво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киселине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крви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изнад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нормалних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вредности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што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се зове </a:t>
            </a:r>
            <a:r>
              <a:rPr lang="ru-RU" sz="2600" dirty="0" smtClean="0">
                <a:latin typeface="Calibri" charset="0"/>
                <a:ea typeface="Calibri" charset="0"/>
                <a:cs typeface="Calibri" charset="0"/>
              </a:rPr>
              <a:t>– </a:t>
            </a:r>
            <a:r>
              <a:rPr lang="ru-RU" sz="2600" dirty="0" err="1" smtClean="0">
                <a:latin typeface="Calibri" charset="0"/>
                <a:ea typeface="Calibri" charset="0"/>
                <a:cs typeface="Calibri" charset="0"/>
              </a:rPr>
              <a:t>хиперурикемија</a:t>
            </a:r>
            <a:endParaRPr lang="hr-HR" sz="26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ru-RU" sz="2600" dirty="0" smtClean="0">
                <a:latin typeface="Calibri" charset="0"/>
                <a:ea typeface="Calibri" charset="0"/>
                <a:cs typeface="Calibri" charset="0"/>
              </a:rPr>
              <a:t>То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још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не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значи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да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неко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болује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 од </a:t>
            </a:r>
            <a:r>
              <a:rPr lang="ru-RU" sz="2600" dirty="0" err="1">
                <a:latin typeface="Calibri" charset="0"/>
                <a:ea typeface="Calibri" charset="0"/>
                <a:cs typeface="Calibri" charset="0"/>
              </a:rPr>
              <a:t>гихта</a:t>
            </a:r>
            <a:r>
              <a:rPr lang="ru-RU" sz="2600" dirty="0">
                <a:latin typeface="Calibri" charset="0"/>
                <a:ea typeface="Calibri" charset="0"/>
                <a:cs typeface="Calibri" charset="0"/>
              </a:rPr>
              <a:t>.</a:t>
            </a:r>
            <a:endParaRPr lang="en-US" sz="26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5791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Како</a:t>
            </a:r>
            <a:r>
              <a:rPr lang="en-US" altLang="zh-TW" sz="32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zh-TW" sz="32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настаје</a:t>
            </a:r>
            <a:r>
              <a:rPr lang="en-US" altLang="zh-TW" sz="32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zh-TW" sz="32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гихт</a:t>
            </a:r>
            <a:r>
              <a:rPr lang="en-US" altLang="zh-TW" sz="32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?</a:t>
            </a:r>
            <a:endParaRPr lang="en-US" sz="32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92"/>
            <a:ext cx="10515600" cy="4351338"/>
          </a:xfrm>
        </p:spPr>
        <p:txBody>
          <a:bodyPr/>
          <a:lstStyle/>
          <a:p>
            <a:r>
              <a:rPr lang="bg-BG" dirty="0" err="1"/>
              <a:t>Када</a:t>
            </a:r>
            <a:r>
              <a:rPr lang="bg-BG" dirty="0"/>
              <a:t> </a:t>
            </a:r>
            <a:r>
              <a:rPr lang="bg-BG" dirty="0" err="1"/>
              <a:t>концетрација</a:t>
            </a:r>
            <a:r>
              <a:rPr lang="bg-BG" dirty="0"/>
              <a:t> </a:t>
            </a:r>
            <a:r>
              <a:rPr lang="bg-BG" dirty="0" err="1"/>
              <a:t>мокраћне</a:t>
            </a:r>
            <a:r>
              <a:rPr lang="bg-BG" dirty="0"/>
              <a:t> </a:t>
            </a:r>
            <a:r>
              <a:rPr lang="bg-BG" dirty="0" err="1"/>
              <a:t>киселине</a:t>
            </a:r>
            <a:r>
              <a:rPr lang="bg-BG" dirty="0"/>
              <a:t> достигне </a:t>
            </a:r>
            <a:r>
              <a:rPr lang="bg-BG" dirty="0" err="1"/>
              <a:t>горњу</a:t>
            </a:r>
            <a:r>
              <a:rPr lang="bg-BG" dirty="0"/>
              <a:t> вредност </a:t>
            </a:r>
            <a:r>
              <a:rPr lang="bg-BG" dirty="0" err="1"/>
              <a:t>њене</a:t>
            </a:r>
            <a:r>
              <a:rPr lang="bg-BG" dirty="0"/>
              <a:t> </a:t>
            </a:r>
            <a:r>
              <a:rPr lang="bg-BG" dirty="0" err="1" smtClean="0"/>
              <a:t>растворљивости</a:t>
            </a:r>
            <a:r>
              <a:rPr lang="hr-HR" dirty="0" smtClean="0"/>
              <a:t>,</a:t>
            </a:r>
            <a:r>
              <a:rPr lang="bg-BG" dirty="0" smtClean="0"/>
              <a:t> </a:t>
            </a:r>
            <a:r>
              <a:rPr lang="bg-BG" dirty="0"/>
              <a:t>у </a:t>
            </a:r>
            <a:r>
              <a:rPr lang="bg-BG" dirty="0" err="1"/>
              <a:t>крви</a:t>
            </a:r>
            <a:r>
              <a:rPr lang="bg-BG" dirty="0"/>
              <a:t> </a:t>
            </a:r>
            <a:r>
              <a:rPr lang="bg-BG" dirty="0" err="1"/>
              <a:t>стварају</a:t>
            </a:r>
            <a:r>
              <a:rPr lang="bg-BG" dirty="0"/>
              <a:t> се фини кристали </a:t>
            </a:r>
            <a:r>
              <a:rPr lang="bg-BG" dirty="0" err="1"/>
              <a:t>који</a:t>
            </a:r>
            <a:r>
              <a:rPr lang="bg-BG" dirty="0"/>
              <a:t> се </a:t>
            </a:r>
            <a:r>
              <a:rPr lang="bg-BG" dirty="0" err="1"/>
              <a:t>таложе</a:t>
            </a:r>
            <a:r>
              <a:rPr lang="bg-BG" dirty="0"/>
              <a:t> у </a:t>
            </a:r>
            <a:r>
              <a:rPr lang="bg-BG" dirty="0" err="1" smtClean="0"/>
              <a:t>зглобовима</a:t>
            </a:r>
            <a:endParaRPr lang="hr-HR" dirty="0" smtClean="0"/>
          </a:p>
          <a:p>
            <a:r>
              <a:rPr lang="bg-BG" dirty="0" err="1" smtClean="0"/>
              <a:t>Имуни</a:t>
            </a:r>
            <a:r>
              <a:rPr lang="bg-BG" dirty="0" smtClean="0"/>
              <a:t> </a:t>
            </a:r>
            <a:r>
              <a:rPr lang="bg-BG" dirty="0" err="1"/>
              <a:t>систем</a:t>
            </a:r>
            <a:r>
              <a:rPr lang="bg-BG" dirty="0"/>
              <a:t> </a:t>
            </a:r>
            <a:r>
              <a:rPr lang="bg-BG" dirty="0" err="1" smtClean="0"/>
              <a:t>препознаје</a:t>
            </a:r>
            <a:r>
              <a:rPr lang="bg-BG" dirty="0" smtClean="0"/>
              <a:t> </a:t>
            </a:r>
            <a:r>
              <a:rPr lang="bg-BG" dirty="0" err="1"/>
              <a:t>кристале</a:t>
            </a:r>
            <a:r>
              <a:rPr lang="bg-BG" dirty="0"/>
              <a:t> </a:t>
            </a:r>
            <a:r>
              <a:rPr lang="bg-BG" dirty="0" err="1"/>
              <a:t>мокраћне</a:t>
            </a:r>
            <a:r>
              <a:rPr lang="bg-BG" dirty="0"/>
              <a:t> </a:t>
            </a:r>
            <a:r>
              <a:rPr lang="bg-BG" dirty="0" err="1"/>
              <a:t>киселине</a:t>
            </a:r>
            <a:r>
              <a:rPr lang="bg-BG" dirty="0"/>
              <a:t> </a:t>
            </a:r>
            <a:r>
              <a:rPr lang="bg-BG" dirty="0" err="1"/>
              <a:t>као</a:t>
            </a:r>
            <a:r>
              <a:rPr lang="bg-BG" dirty="0"/>
              <a:t> страна тела и </a:t>
            </a:r>
            <a:r>
              <a:rPr lang="bg-BG" dirty="0" err="1"/>
              <a:t>почиње</a:t>
            </a:r>
            <a:r>
              <a:rPr lang="bg-BG" dirty="0"/>
              <a:t> </a:t>
            </a:r>
            <a:r>
              <a:rPr lang="bg-BG" dirty="0" err="1"/>
              <a:t>борбу</a:t>
            </a:r>
            <a:r>
              <a:rPr lang="bg-BG" dirty="0"/>
              <a:t> против </a:t>
            </a:r>
            <a:r>
              <a:rPr lang="bg-BG" dirty="0" err="1" smtClean="0"/>
              <a:t>њих</a:t>
            </a:r>
            <a:endParaRPr lang="hr-HR" dirty="0" smtClean="0"/>
          </a:p>
          <a:p>
            <a:r>
              <a:rPr lang="bg-BG" dirty="0" smtClean="0"/>
              <a:t>Та </a:t>
            </a:r>
            <a:r>
              <a:rPr lang="bg-BG" dirty="0"/>
              <a:t>борба доводи до </a:t>
            </a:r>
            <a:r>
              <a:rPr lang="bg-BG" dirty="0" err="1"/>
              <a:t>запаљења</a:t>
            </a:r>
            <a:r>
              <a:rPr lang="bg-BG" dirty="0"/>
              <a:t> </a:t>
            </a:r>
            <a:r>
              <a:rPr lang="bg-BG" dirty="0" err="1"/>
              <a:t>зглоба</a:t>
            </a:r>
            <a:r>
              <a:rPr lang="bg-BG" dirty="0"/>
              <a:t> и </a:t>
            </a:r>
            <a:r>
              <a:rPr lang="bg-BG" dirty="0" err="1"/>
              <a:t>узрок</a:t>
            </a:r>
            <a:r>
              <a:rPr lang="bg-BG" dirty="0"/>
              <a:t> </a:t>
            </a:r>
            <a:r>
              <a:rPr lang="bg-BG" dirty="0" err="1"/>
              <a:t>је</a:t>
            </a:r>
            <a:r>
              <a:rPr lang="bg-BG" dirty="0"/>
              <a:t> бола, </a:t>
            </a:r>
            <a:r>
              <a:rPr lang="bg-BG" dirty="0" err="1"/>
              <a:t>црвенила</a:t>
            </a:r>
            <a:r>
              <a:rPr lang="bg-BG" dirty="0"/>
              <a:t> и </a:t>
            </a:r>
            <a:r>
              <a:rPr lang="bg-BG" dirty="0" smtClean="0"/>
              <a:t>отока</a:t>
            </a:r>
            <a:r>
              <a:rPr lang="hr-HR" dirty="0" smtClean="0"/>
              <a:t> </a:t>
            </a:r>
            <a:r>
              <a:rPr lang="hr-HR" dirty="0" err="1" smtClean="0"/>
              <a:t>и</a:t>
            </a:r>
            <a:r>
              <a:rPr lang="hr-HR" dirty="0" smtClean="0"/>
              <a:t> </a:t>
            </a:r>
            <a:r>
              <a:rPr lang="hr-HR" dirty="0" err="1" smtClean="0"/>
              <a:t>настанка</a:t>
            </a:r>
            <a:r>
              <a:rPr lang="hr-HR" dirty="0" smtClean="0"/>
              <a:t> </a:t>
            </a:r>
            <a:r>
              <a:rPr lang="hr-HR" dirty="0" err="1" smtClean="0"/>
              <a:t>гихта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6086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TW" sz="34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Ф</a:t>
            </a:r>
            <a:r>
              <a:rPr lang="en-US" altLang="zh-TW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актори</a:t>
            </a:r>
            <a:r>
              <a:rPr lang="en-US" altLang="zh-TW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zh-TW" sz="34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ризика</a:t>
            </a:r>
            <a:r>
              <a:rPr lang="en-US" altLang="zh-TW" sz="3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zh-TW" sz="34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за</a:t>
            </a:r>
            <a:r>
              <a:rPr lang="en-US" altLang="zh-TW" sz="3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zh-TW" sz="34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настанак</a:t>
            </a:r>
            <a:r>
              <a:rPr lang="en-US" altLang="zh-TW" sz="3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zh-TW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гихта</a:t>
            </a:r>
            <a:endParaRPr lang="en-US" sz="34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99" y="1262590"/>
            <a:ext cx="11167533" cy="5095875"/>
          </a:xfrm>
        </p:spPr>
        <p:txBody>
          <a:bodyPr>
            <a:noAutofit/>
          </a:bodyPr>
          <a:lstStyle/>
          <a:p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Исхрана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намирницама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богатим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пуринима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доводи до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повећаног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стварања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 smtClean="0">
                <a:latin typeface="Calibri" charset="0"/>
                <a:ea typeface="Calibri" charset="0"/>
                <a:cs typeface="Calibri" charset="0"/>
              </a:rPr>
              <a:t>киселине</a:t>
            </a:r>
            <a:endParaRPr lang="hr-HR" sz="24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400" dirty="0" err="1" smtClean="0">
                <a:latin typeface="Calibri" charset="0"/>
                <a:ea typeface="Calibri" charset="0"/>
                <a:cs typeface="Calibri" charset="0"/>
              </a:rPr>
              <a:t>Конзумирање</a:t>
            </a:r>
            <a:r>
              <a:rPr lang="bg-BG" sz="24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већих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количина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алкохола омета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излучивање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 smtClean="0">
                <a:latin typeface="Calibri" charset="0"/>
                <a:ea typeface="Calibri" charset="0"/>
                <a:cs typeface="Calibri" charset="0"/>
              </a:rPr>
              <a:t>киселине</a:t>
            </a:r>
            <a:endParaRPr lang="hr-HR" sz="24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400" dirty="0" err="1" smtClean="0">
                <a:latin typeface="Calibri" charset="0"/>
                <a:ea typeface="Calibri" charset="0"/>
                <a:cs typeface="Calibri" charset="0"/>
              </a:rPr>
              <a:t>Гојазност</a:t>
            </a:r>
            <a:r>
              <a:rPr lang="bg-BG" sz="24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повећава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ризик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за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настанак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хиперурикемије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и </a:t>
            </a:r>
            <a:r>
              <a:rPr lang="bg-BG" sz="2400" dirty="0" err="1" smtClean="0">
                <a:latin typeface="Calibri" charset="0"/>
                <a:ea typeface="Calibri" charset="0"/>
                <a:cs typeface="Calibri" charset="0"/>
              </a:rPr>
              <a:t>гихта</a:t>
            </a:r>
            <a:endParaRPr lang="hr-HR" sz="24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400" dirty="0" err="1" smtClean="0">
                <a:latin typeface="Calibri" charset="0"/>
                <a:ea typeface="Calibri" charset="0"/>
                <a:cs typeface="Calibri" charset="0"/>
              </a:rPr>
              <a:t>Неке</a:t>
            </a:r>
            <a:r>
              <a:rPr lang="bg-BG" sz="24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особе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имају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наследну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склоност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повећаног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стварања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киселине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. Код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њих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се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гихт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јавља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ранијем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животном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добу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и има тежи </a:t>
            </a:r>
            <a:r>
              <a:rPr lang="bg-BG" sz="2400" dirty="0" smtClean="0">
                <a:latin typeface="Calibri" charset="0"/>
                <a:ea typeface="Calibri" charset="0"/>
                <a:cs typeface="Calibri" charset="0"/>
              </a:rPr>
              <a:t>облик</a:t>
            </a:r>
            <a:endParaRPr lang="hr-HR" sz="24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400" dirty="0" smtClean="0">
                <a:latin typeface="Calibri" charset="0"/>
                <a:ea typeface="Calibri" charset="0"/>
                <a:cs typeface="Calibri" charset="0"/>
              </a:rPr>
              <a:t>Употреба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неких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лекова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као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што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су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: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диуретици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, аспирин,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леводопа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и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циклоспорин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повећавају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концентрацију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 smtClean="0">
                <a:latin typeface="Calibri" charset="0"/>
                <a:ea typeface="Calibri" charset="0"/>
                <a:cs typeface="Calibri" charset="0"/>
              </a:rPr>
              <a:t>киселине</a:t>
            </a:r>
            <a:endParaRPr lang="hr-HR" sz="24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400" dirty="0" smtClean="0">
                <a:latin typeface="Calibri" charset="0"/>
                <a:ea typeface="Calibri" charset="0"/>
                <a:cs typeface="Calibri" charset="0"/>
              </a:rPr>
              <a:t>Код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болесника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са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малигним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болестима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и на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хемотерапији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повећано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је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стварање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 smtClean="0">
                <a:latin typeface="Calibri" charset="0"/>
                <a:ea typeface="Calibri" charset="0"/>
                <a:cs typeface="Calibri" charset="0"/>
              </a:rPr>
              <a:t>киселине</a:t>
            </a:r>
            <a:endParaRPr lang="hr-HR" sz="24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400" dirty="0" smtClean="0">
                <a:latin typeface="Calibri" charset="0"/>
                <a:ea typeface="Calibri" charset="0"/>
                <a:cs typeface="Calibri" charset="0"/>
              </a:rPr>
              <a:t>Код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болесника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са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дуготрајним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бубрежним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болестима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је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смањено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излучивање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киселине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па се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она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задржава</a:t>
            </a:r>
            <a:r>
              <a:rPr lang="bg-BG" sz="24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bg-BG" sz="2400" dirty="0" err="1">
                <a:latin typeface="Calibri" charset="0"/>
                <a:ea typeface="Calibri" charset="0"/>
                <a:cs typeface="Calibri" charset="0"/>
              </a:rPr>
              <a:t>организму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8766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Акутни</a:t>
            </a:r>
            <a:r>
              <a:rPr lang="en-US" altLang="zh-TW" sz="34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zh-TW" sz="34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напад</a:t>
            </a:r>
            <a:r>
              <a:rPr lang="en-US" altLang="zh-TW" sz="3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zh-TW" sz="3400" dirty="0" err="1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гихта</a:t>
            </a:r>
            <a:endParaRPr lang="en-US" sz="34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732" y="1690692"/>
            <a:ext cx="10879667" cy="4351338"/>
          </a:xfrm>
        </p:spPr>
        <p:txBody>
          <a:bodyPr>
            <a:normAutofit/>
          </a:bodyPr>
          <a:lstStyle/>
          <a:p>
            <a:r>
              <a:rPr lang="bg-BG" sz="2600" dirty="0" err="1"/>
              <a:t>Најчешће</a:t>
            </a:r>
            <a:r>
              <a:rPr lang="bg-BG" sz="2600" dirty="0"/>
              <a:t> се </a:t>
            </a:r>
            <a:r>
              <a:rPr lang="bg-BG" sz="2600" dirty="0" err="1"/>
              <a:t>напад</a:t>
            </a:r>
            <a:r>
              <a:rPr lang="bg-BG" sz="2600" dirty="0"/>
              <a:t> </a:t>
            </a:r>
            <a:r>
              <a:rPr lang="bg-BG" sz="2600" dirty="0" err="1"/>
              <a:t>гихта</a:t>
            </a:r>
            <a:r>
              <a:rPr lang="bg-BG" sz="2600" dirty="0"/>
              <a:t> </a:t>
            </a:r>
            <a:r>
              <a:rPr lang="bg-BG" sz="2600" dirty="0" err="1"/>
              <a:t>испољава</a:t>
            </a:r>
            <a:r>
              <a:rPr lang="bg-BG" sz="2600" dirty="0"/>
              <a:t> на </a:t>
            </a:r>
            <a:r>
              <a:rPr lang="bg-BG" sz="2600" dirty="0" err="1"/>
              <a:t>једном</a:t>
            </a:r>
            <a:r>
              <a:rPr lang="bg-BG" sz="2600" dirty="0"/>
              <a:t> </a:t>
            </a:r>
            <a:r>
              <a:rPr lang="bg-BG" sz="2600" dirty="0" err="1"/>
              <a:t>зглобу</a:t>
            </a:r>
            <a:r>
              <a:rPr lang="bg-BG" sz="2600" dirty="0"/>
              <a:t> и то </a:t>
            </a:r>
            <a:r>
              <a:rPr lang="bg-BG" sz="2600" dirty="0" err="1"/>
              <a:t>корену</a:t>
            </a:r>
            <a:r>
              <a:rPr lang="bg-BG" sz="2600" dirty="0"/>
              <a:t> </a:t>
            </a:r>
            <a:r>
              <a:rPr lang="bg-BG" sz="2600" dirty="0" err="1"/>
              <a:t>палца</a:t>
            </a:r>
            <a:r>
              <a:rPr lang="bg-BG" sz="2600" dirty="0"/>
              <a:t> </a:t>
            </a:r>
            <a:r>
              <a:rPr lang="bg-BG" sz="2600" dirty="0" err="1" smtClean="0"/>
              <a:t>стопала</a:t>
            </a:r>
            <a:r>
              <a:rPr lang="hr-HR" sz="2600" dirty="0" smtClean="0"/>
              <a:t> </a:t>
            </a:r>
            <a:r>
              <a:rPr lang="bg-BG" sz="2600" dirty="0" smtClean="0"/>
              <a:t>и </a:t>
            </a:r>
            <a:r>
              <a:rPr lang="bg-BG" sz="2600" dirty="0" err="1"/>
              <a:t>јавља</a:t>
            </a:r>
            <a:r>
              <a:rPr lang="bg-BG" sz="2600" dirty="0"/>
              <a:t> се код три </a:t>
            </a:r>
            <a:r>
              <a:rPr lang="bg-BG" sz="2600" dirty="0" err="1"/>
              <a:t>од</a:t>
            </a:r>
            <a:r>
              <a:rPr lang="bg-BG" sz="2600" dirty="0"/>
              <a:t> четири </a:t>
            </a:r>
            <a:r>
              <a:rPr lang="bg-BG" sz="2600" dirty="0" err="1"/>
              <a:t>болесника</a:t>
            </a:r>
            <a:r>
              <a:rPr lang="bg-BG" sz="2600" dirty="0"/>
              <a:t> са </a:t>
            </a:r>
            <a:r>
              <a:rPr lang="bg-BG" sz="2600" dirty="0" err="1" smtClean="0"/>
              <a:t>гихтом</a:t>
            </a:r>
            <a:endParaRPr lang="hr-HR" sz="2600" dirty="0" smtClean="0"/>
          </a:p>
          <a:p>
            <a:r>
              <a:rPr lang="bg-BG" sz="2600" dirty="0" err="1"/>
              <a:t>Напад</a:t>
            </a:r>
            <a:r>
              <a:rPr lang="bg-BG" sz="2600" dirty="0"/>
              <a:t> </a:t>
            </a:r>
            <a:r>
              <a:rPr lang="bg-BG" sz="2600" dirty="0" err="1"/>
              <a:t>гихта</a:t>
            </a:r>
            <a:r>
              <a:rPr lang="bg-BG" sz="2600" dirty="0"/>
              <a:t> обично </a:t>
            </a:r>
            <a:r>
              <a:rPr lang="bg-BG" sz="2600" dirty="0" err="1"/>
              <a:t>почиње</a:t>
            </a:r>
            <a:r>
              <a:rPr lang="bg-BG" sz="2600" dirty="0"/>
              <a:t> у току </a:t>
            </a:r>
            <a:r>
              <a:rPr lang="bg-BG" sz="2600" dirty="0" err="1"/>
              <a:t>ноћи</a:t>
            </a:r>
            <a:r>
              <a:rPr lang="bg-BG" sz="2600" dirty="0"/>
              <a:t>, нагло и </a:t>
            </a:r>
            <a:r>
              <a:rPr lang="bg-BG" sz="2600" dirty="0" err="1"/>
              <a:t>брзо</a:t>
            </a:r>
            <a:r>
              <a:rPr lang="bg-BG" sz="2600" dirty="0"/>
              <a:t> у току </a:t>
            </a:r>
            <a:r>
              <a:rPr lang="bg-BG" sz="2600" dirty="0" err="1"/>
              <a:t>неколико</a:t>
            </a:r>
            <a:r>
              <a:rPr lang="bg-BG" sz="2600" dirty="0"/>
              <a:t> </a:t>
            </a:r>
            <a:r>
              <a:rPr lang="bg-BG" sz="2600" dirty="0" err="1" smtClean="0"/>
              <a:t>сати</a:t>
            </a:r>
            <a:endParaRPr lang="hr-HR" sz="2600" dirty="0" smtClean="0"/>
          </a:p>
          <a:p>
            <a:r>
              <a:rPr lang="bg-BG" sz="2600" dirty="0" err="1" smtClean="0"/>
              <a:t>Прст</a:t>
            </a:r>
            <a:r>
              <a:rPr lang="bg-BG" sz="2600" dirty="0" smtClean="0"/>
              <a:t> </a:t>
            </a:r>
            <a:r>
              <a:rPr lang="bg-BG" sz="2600" dirty="0" err="1"/>
              <a:t>постаје</a:t>
            </a:r>
            <a:r>
              <a:rPr lang="bg-BG" sz="2600" dirty="0"/>
              <a:t> </a:t>
            </a:r>
            <a:r>
              <a:rPr lang="bg-BG" sz="2600" dirty="0" err="1"/>
              <a:t>изразито</a:t>
            </a:r>
            <a:r>
              <a:rPr lang="bg-BG" sz="2600" dirty="0"/>
              <a:t> </a:t>
            </a:r>
            <a:r>
              <a:rPr lang="bg-BG" sz="2600" dirty="0" err="1"/>
              <a:t>болан</a:t>
            </a:r>
            <a:r>
              <a:rPr lang="bg-BG" sz="2600" dirty="0"/>
              <a:t>, </a:t>
            </a:r>
            <a:r>
              <a:rPr lang="bg-BG" sz="2600" dirty="0" err="1"/>
              <a:t>отечен</a:t>
            </a:r>
            <a:r>
              <a:rPr lang="bg-BG" sz="2600" dirty="0"/>
              <a:t>, </a:t>
            </a:r>
            <a:r>
              <a:rPr lang="bg-BG" sz="2600" dirty="0" err="1"/>
              <a:t>црвен</a:t>
            </a:r>
            <a:r>
              <a:rPr lang="bg-BG" sz="2600" dirty="0"/>
              <a:t> и </a:t>
            </a:r>
            <a:r>
              <a:rPr lang="bg-BG" sz="2600" dirty="0" err="1"/>
              <a:t>топао</a:t>
            </a:r>
            <a:r>
              <a:rPr lang="bg-BG" sz="2600" dirty="0"/>
              <a:t>, а кожа </a:t>
            </a:r>
            <a:r>
              <a:rPr lang="bg-BG" sz="2600" dirty="0" err="1"/>
              <a:t>изнад</a:t>
            </a:r>
            <a:r>
              <a:rPr lang="bg-BG" sz="2600" dirty="0"/>
              <a:t> </a:t>
            </a:r>
            <a:r>
              <a:rPr lang="bg-BG" sz="2600" dirty="0" err="1"/>
              <a:t>је</a:t>
            </a:r>
            <a:r>
              <a:rPr lang="bg-BG" sz="2600" dirty="0"/>
              <a:t> </a:t>
            </a:r>
            <a:r>
              <a:rPr lang="bg-BG" sz="2600" dirty="0" err="1"/>
              <a:t>глатка</a:t>
            </a:r>
            <a:r>
              <a:rPr lang="bg-BG" sz="2600" dirty="0"/>
              <a:t> и </a:t>
            </a:r>
            <a:r>
              <a:rPr lang="bg-BG" sz="2600" dirty="0" err="1"/>
              <a:t>сјајна</a:t>
            </a:r>
            <a:r>
              <a:rPr lang="bg-BG" sz="2600" dirty="0"/>
              <a:t>. Чак и </a:t>
            </a:r>
            <a:r>
              <a:rPr lang="bg-BG" sz="2600" dirty="0" err="1"/>
              <a:t>лагани</a:t>
            </a:r>
            <a:r>
              <a:rPr lang="bg-BG" sz="2600" dirty="0"/>
              <a:t> покривач </a:t>
            </a:r>
            <a:r>
              <a:rPr lang="bg-BG" sz="2600" dirty="0" err="1"/>
              <a:t>преко</a:t>
            </a:r>
            <a:r>
              <a:rPr lang="bg-BG" sz="2600" dirty="0"/>
              <a:t> </a:t>
            </a:r>
            <a:r>
              <a:rPr lang="bg-BG" sz="2600" dirty="0" err="1"/>
              <a:t>прста</a:t>
            </a:r>
            <a:r>
              <a:rPr lang="bg-BG" sz="2600" dirty="0"/>
              <a:t> </a:t>
            </a:r>
            <a:r>
              <a:rPr lang="bg-BG" sz="2600" dirty="0" err="1"/>
              <a:t>изазива</a:t>
            </a:r>
            <a:r>
              <a:rPr lang="bg-BG" sz="2600" dirty="0"/>
              <a:t> </a:t>
            </a:r>
            <a:r>
              <a:rPr lang="bg-BG" sz="2600" dirty="0" smtClean="0"/>
              <a:t>бол</a:t>
            </a:r>
            <a:endParaRPr lang="hr-HR" sz="2600" dirty="0" smtClean="0"/>
          </a:p>
          <a:p>
            <a:r>
              <a:rPr lang="hr-HR" sz="2600" dirty="0" err="1" smtClean="0"/>
              <a:t>Т</a:t>
            </a:r>
            <a:r>
              <a:rPr lang="ru-RU" sz="2600" dirty="0" err="1" smtClean="0"/>
              <a:t>раје</a:t>
            </a:r>
            <a:r>
              <a:rPr lang="ru-RU" sz="2600" dirty="0" smtClean="0"/>
              <a:t> </a:t>
            </a:r>
            <a:r>
              <a:rPr lang="ru-RU" sz="2600" dirty="0" err="1"/>
              <a:t>неколико</a:t>
            </a:r>
            <a:r>
              <a:rPr lang="ru-RU" sz="2600" dirty="0"/>
              <a:t> дана (</a:t>
            </a:r>
            <a:r>
              <a:rPr lang="ru-RU" sz="2600" dirty="0" smtClean="0"/>
              <a:t>5-7</a:t>
            </a:r>
            <a:r>
              <a:rPr lang="ru-RU" sz="2600" dirty="0"/>
              <a:t>), </a:t>
            </a:r>
            <a:r>
              <a:rPr lang="ru-RU" sz="2600" dirty="0" err="1"/>
              <a:t>ретко</a:t>
            </a:r>
            <a:r>
              <a:rPr lang="ru-RU" sz="2600" dirty="0"/>
              <a:t> до две </a:t>
            </a:r>
            <a:r>
              <a:rPr lang="ru-RU" sz="2600" dirty="0" err="1"/>
              <a:t>недеље</a:t>
            </a:r>
            <a:r>
              <a:rPr lang="ru-RU" sz="2600" dirty="0"/>
              <a:t> и </a:t>
            </a:r>
            <a:r>
              <a:rPr lang="ru-RU" sz="2600" dirty="0" err="1"/>
              <a:t>може</a:t>
            </a:r>
            <a:r>
              <a:rPr lang="ru-RU" sz="2600" dirty="0"/>
              <a:t> да </a:t>
            </a:r>
            <a:r>
              <a:rPr lang="ru-RU" sz="2600" dirty="0" err="1"/>
              <a:t>прође</a:t>
            </a:r>
            <a:r>
              <a:rPr lang="ru-RU" sz="2600" dirty="0"/>
              <a:t> </a:t>
            </a:r>
            <a:r>
              <a:rPr lang="ru-RU" sz="2600" dirty="0" err="1" smtClean="0"/>
              <a:t>спонтано</a:t>
            </a:r>
            <a:endParaRPr lang="hr-HR" sz="2600" dirty="0" smtClean="0"/>
          </a:p>
          <a:p>
            <a:r>
              <a:rPr lang="hr-HR" sz="2600" dirty="0" err="1" smtClean="0"/>
              <a:t>Временом</a:t>
            </a:r>
            <a:r>
              <a:rPr lang="ru-RU" sz="2600" dirty="0" smtClean="0"/>
              <a:t> </a:t>
            </a:r>
            <a:r>
              <a:rPr lang="ru-RU" sz="2600" dirty="0"/>
              <a:t>напади могу </a:t>
            </a:r>
            <a:r>
              <a:rPr lang="ru-RU" sz="2600" dirty="0" err="1"/>
              <a:t>бити</a:t>
            </a:r>
            <a:r>
              <a:rPr lang="ru-RU" sz="2600" dirty="0"/>
              <a:t> </a:t>
            </a:r>
            <a:r>
              <a:rPr lang="ru-RU" sz="2600" dirty="0" err="1"/>
              <a:t>учесталији</a:t>
            </a:r>
            <a:r>
              <a:rPr lang="ru-RU" sz="2600" dirty="0"/>
              <a:t>, </a:t>
            </a:r>
            <a:r>
              <a:rPr lang="ru-RU" sz="2600" dirty="0" err="1"/>
              <a:t>дуготрајнији</a:t>
            </a:r>
            <a:r>
              <a:rPr lang="ru-RU" sz="2600" dirty="0"/>
              <a:t> и </a:t>
            </a:r>
            <a:r>
              <a:rPr lang="ru-RU" sz="2600" dirty="0" err="1"/>
              <a:t>захтевају</a:t>
            </a:r>
            <a:r>
              <a:rPr lang="ru-RU" sz="2600" dirty="0"/>
              <a:t> </a:t>
            </a:r>
            <a:r>
              <a:rPr lang="ru-RU" sz="2600" dirty="0" err="1"/>
              <a:t>лечење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012706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733" y="1029757"/>
            <a:ext cx="11048999" cy="5303309"/>
          </a:xfrm>
        </p:spPr>
        <p:txBody>
          <a:bodyPr>
            <a:normAutofit/>
          </a:bodyPr>
          <a:lstStyle/>
          <a:p>
            <a:r>
              <a:rPr lang="ru-RU" sz="2600" dirty="0" err="1"/>
              <a:t>Напад</a:t>
            </a:r>
            <a:r>
              <a:rPr lang="ru-RU" sz="2600" dirty="0"/>
              <a:t> </a:t>
            </a:r>
            <a:r>
              <a:rPr lang="ru-RU" sz="2600" dirty="0" err="1"/>
              <a:t>гихта</a:t>
            </a:r>
            <a:r>
              <a:rPr lang="ru-RU" sz="2600" dirty="0"/>
              <a:t> се </a:t>
            </a:r>
            <a:r>
              <a:rPr lang="ru-RU" sz="2600" dirty="0" err="1"/>
              <a:t>може</a:t>
            </a:r>
            <a:r>
              <a:rPr lang="ru-RU" sz="2600" dirty="0"/>
              <a:t> </a:t>
            </a:r>
            <a:r>
              <a:rPr lang="ru-RU" sz="2600" dirty="0" err="1"/>
              <a:t>испољити</a:t>
            </a:r>
            <a:r>
              <a:rPr lang="ru-RU" sz="2600" dirty="0"/>
              <a:t> и на другим </a:t>
            </a:r>
            <a:r>
              <a:rPr lang="ru-RU" sz="2600" dirty="0" err="1"/>
              <a:t>злобовима</a:t>
            </a:r>
            <a:r>
              <a:rPr lang="ru-RU" sz="2600" dirty="0"/>
              <a:t>: колену, </a:t>
            </a:r>
            <a:r>
              <a:rPr lang="ru-RU" sz="2600" dirty="0" err="1"/>
              <a:t>скочном</a:t>
            </a:r>
            <a:r>
              <a:rPr lang="ru-RU" sz="2600" dirty="0"/>
              <a:t> злобу, </a:t>
            </a:r>
            <a:r>
              <a:rPr lang="ru-RU" sz="2600" dirty="0" err="1"/>
              <a:t>лакту</a:t>
            </a:r>
            <a:r>
              <a:rPr lang="ru-RU" sz="2600" dirty="0"/>
              <a:t>, ручном </a:t>
            </a:r>
            <a:r>
              <a:rPr lang="ru-RU" sz="2600" dirty="0" err="1"/>
              <a:t>зглобу</a:t>
            </a:r>
            <a:r>
              <a:rPr lang="ru-RU" sz="2600" dirty="0"/>
              <a:t>, </a:t>
            </a:r>
            <a:r>
              <a:rPr lang="ru-RU" sz="2600" dirty="0" err="1"/>
              <a:t>прстима</a:t>
            </a:r>
            <a:r>
              <a:rPr lang="ru-RU" sz="2600" dirty="0"/>
              <a:t> и </a:t>
            </a:r>
            <a:r>
              <a:rPr lang="ru-RU" sz="2600" dirty="0" smtClean="0"/>
              <a:t>др.</a:t>
            </a:r>
            <a:endParaRPr lang="hr-HR" sz="2600" dirty="0" smtClean="0"/>
          </a:p>
          <a:p>
            <a:r>
              <a:rPr lang="ru-RU" sz="2600" dirty="0" err="1" smtClean="0"/>
              <a:t>Ретко</a:t>
            </a:r>
            <a:r>
              <a:rPr lang="ru-RU" sz="2600" dirty="0" smtClean="0"/>
              <a:t> </a:t>
            </a:r>
            <a:r>
              <a:rPr lang="ru-RU" sz="2600" dirty="0" err="1"/>
              <a:t>је</a:t>
            </a:r>
            <a:r>
              <a:rPr lang="ru-RU" sz="2600" dirty="0"/>
              <a:t> </a:t>
            </a:r>
            <a:r>
              <a:rPr lang="ru-RU" sz="2600" dirty="0" err="1"/>
              <a:t>истовремено</a:t>
            </a:r>
            <a:r>
              <a:rPr lang="ru-RU" sz="2600" dirty="0"/>
              <a:t> </a:t>
            </a:r>
            <a:r>
              <a:rPr lang="ru-RU" sz="2600" dirty="0" err="1"/>
              <a:t>захваћен</a:t>
            </a:r>
            <a:r>
              <a:rPr lang="ru-RU" sz="2600" dirty="0"/>
              <a:t> </a:t>
            </a:r>
            <a:r>
              <a:rPr lang="ru-RU" sz="2600" dirty="0" err="1"/>
              <a:t>већи</a:t>
            </a:r>
            <a:r>
              <a:rPr lang="ru-RU" sz="2600" dirty="0"/>
              <a:t> </a:t>
            </a:r>
            <a:r>
              <a:rPr lang="ru-RU" sz="2600" dirty="0" err="1"/>
              <a:t>број</a:t>
            </a:r>
            <a:r>
              <a:rPr lang="ru-RU" sz="2600" dirty="0"/>
              <a:t> </a:t>
            </a:r>
            <a:r>
              <a:rPr lang="ru-RU" sz="2600" dirty="0" err="1"/>
              <a:t>зглобова</a:t>
            </a:r>
            <a:r>
              <a:rPr lang="ru-RU" sz="2600" dirty="0"/>
              <a:t>, </a:t>
            </a:r>
            <a:r>
              <a:rPr lang="ru-RU" sz="2600" dirty="0" err="1"/>
              <a:t>што</a:t>
            </a:r>
            <a:r>
              <a:rPr lang="ru-RU" sz="2600" dirty="0"/>
              <a:t> се зове </a:t>
            </a:r>
            <a:r>
              <a:rPr lang="ru-RU" sz="2600" dirty="0" err="1"/>
              <a:t>полиартрикуларна</a:t>
            </a:r>
            <a:r>
              <a:rPr lang="ru-RU" sz="2600" dirty="0"/>
              <a:t> форма </a:t>
            </a:r>
            <a:r>
              <a:rPr lang="ru-RU" sz="2600" dirty="0" err="1"/>
              <a:t>гихта</a:t>
            </a:r>
            <a:r>
              <a:rPr lang="ru-RU" sz="2600" dirty="0"/>
              <a:t>. То се </a:t>
            </a:r>
            <a:r>
              <a:rPr lang="ru-RU" sz="2600" dirty="0" err="1"/>
              <a:t>обично</a:t>
            </a:r>
            <a:r>
              <a:rPr lang="ru-RU" sz="2600" dirty="0"/>
              <a:t> </a:t>
            </a:r>
            <a:r>
              <a:rPr lang="ru-RU" sz="2600" dirty="0" err="1"/>
              <a:t>јавља</a:t>
            </a:r>
            <a:r>
              <a:rPr lang="ru-RU" sz="2600" dirty="0"/>
              <a:t> код особа </a:t>
            </a:r>
            <a:r>
              <a:rPr lang="ru-RU" sz="2600" dirty="0" err="1"/>
              <a:t>које</a:t>
            </a:r>
            <a:r>
              <a:rPr lang="ru-RU" sz="2600" dirty="0"/>
              <a:t> </a:t>
            </a:r>
            <a:r>
              <a:rPr lang="ru-RU" sz="2600" dirty="0" err="1"/>
              <a:t>дуже</a:t>
            </a:r>
            <a:r>
              <a:rPr lang="ru-RU" sz="2600" dirty="0"/>
              <a:t> </a:t>
            </a:r>
            <a:r>
              <a:rPr lang="ru-RU" sz="2600" dirty="0" err="1"/>
              <a:t>време</a:t>
            </a:r>
            <a:r>
              <a:rPr lang="ru-RU" sz="2600" dirty="0"/>
              <a:t> </a:t>
            </a:r>
            <a:r>
              <a:rPr lang="ru-RU" sz="2600" dirty="0" err="1"/>
              <a:t>болују</a:t>
            </a:r>
            <a:r>
              <a:rPr lang="ru-RU" sz="2600" dirty="0"/>
              <a:t> од </a:t>
            </a:r>
            <a:r>
              <a:rPr lang="ru-RU" sz="2600" dirty="0" err="1"/>
              <a:t>гихта</a:t>
            </a:r>
            <a:r>
              <a:rPr lang="ru-RU" sz="2600" dirty="0" smtClean="0"/>
              <a:t>.</a:t>
            </a:r>
            <a:endParaRPr lang="hr-HR" sz="2600" dirty="0" smtClean="0"/>
          </a:p>
          <a:p>
            <a:endParaRPr lang="hr-HR" sz="2600" dirty="0" smtClean="0"/>
          </a:p>
          <a:p>
            <a:r>
              <a:rPr lang="bg-BG" sz="2600" dirty="0" err="1"/>
              <a:t>Најчешћи</a:t>
            </a:r>
            <a:r>
              <a:rPr lang="bg-BG" sz="2600" dirty="0"/>
              <a:t> фактори </a:t>
            </a:r>
            <a:r>
              <a:rPr lang="bg-BG" sz="2600" dirty="0" err="1"/>
              <a:t>који</a:t>
            </a:r>
            <a:r>
              <a:rPr lang="bg-BG" sz="2600" dirty="0"/>
              <a:t> </a:t>
            </a:r>
            <a:r>
              <a:rPr lang="bg-BG" sz="2600" dirty="0" err="1"/>
              <a:t>провоцирају</a:t>
            </a:r>
            <a:r>
              <a:rPr lang="bg-BG" sz="2600" dirty="0"/>
              <a:t> </a:t>
            </a:r>
            <a:r>
              <a:rPr lang="bg-BG" sz="2600" dirty="0" err="1"/>
              <a:t>напад</a:t>
            </a:r>
            <a:r>
              <a:rPr lang="bg-BG" sz="2600" dirty="0"/>
              <a:t> </a:t>
            </a:r>
            <a:r>
              <a:rPr lang="bg-BG" sz="2600" dirty="0" err="1"/>
              <a:t>гихта</a:t>
            </a:r>
            <a:r>
              <a:rPr lang="bg-BG" sz="2600" dirty="0"/>
              <a:t> </a:t>
            </a:r>
            <a:r>
              <a:rPr lang="bg-BG" sz="2600" dirty="0" err="1"/>
              <a:t>су</a:t>
            </a:r>
            <a:r>
              <a:rPr lang="bg-BG" sz="2600" dirty="0"/>
              <a:t> </a:t>
            </a:r>
            <a:r>
              <a:rPr lang="bg-BG" sz="2600" dirty="0" err="1"/>
              <a:t>превелики</a:t>
            </a:r>
            <a:r>
              <a:rPr lang="bg-BG" sz="2600" dirty="0"/>
              <a:t> </a:t>
            </a:r>
            <a:r>
              <a:rPr lang="bg-BG" sz="2600" dirty="0" err="1"/>
              <a:t>унос</a:t>
            </a:r>
            <a:r>
              <a:rPr lang="bg-BG" sz="2600" dirty="0"/>
              <a:t> </a:t>
            </a:r>
            <a:r>
              <a:rPr lang="bg-BG" sz="2600" dirty="0" err="1"/>
              <a:t>хране</a:t>
            </a:r>
            <a:r>
              <a:rPr lang="bg-BG" sz="2600" dirty="0"/>
              <a:t> и алкохола, а </a:t>
            </a:r>
            <a:r>
              <a:rPr lang="bg-BG" sz="2600" dirty="0" err="1"/>
              <a:t>осим</a:t>
            </a:r>
            <a:r>
              <a:rPr lang="bg-BG" sz="2600" dirty="0"/>
              <a:t> тога повреда </a:t>
            </a:r>
            <a:r>
              <a:rPr lang="bg-BG" sz="2600" dirty="0" err="1"/>
              <a:t>зглоба</a:t>
            </a:r>
            <a:r>
              <a:rPr lang="bg-BG" sz="2600" dirty="0"/>
              <a:t>, </a:t>
            </a:r>
            <a:r>
              <a:rPr lang="bg-BG" sz="2600" dirty="0" err="1"/>
              <a:t>исцрпљеност</a:t>
            </a:r>
            <a:r>
              <a:rPr lang="bg-BG" sz="2600" dirty="0"/>
              <a:t>, </a:t>
            </a:r>
            <a:r>
              <a:rPr lang="bg-BG" sz="2600" dirty="0" err="1"/>
              <a:t>тешке</a:t>
            </a:r>
            <a:r>
              <a:rPr lang="bg-BG" sz="2600" dirty="0"/>
              <a:t> болести, </a:t>
            </a:r>
            <a:r>
              <a:rPr lang="bg-BG" sz="2600" dirty="0" err="1"/>
              <a:t>мање</a:t>
            </a:r>
            <a:r>
              <a:rPr lang="bg-BG" sz="2600" dirty="0"/>
              <a:t> </a:t>
            </a:r>
            <a:r>
              <a:rPr lang="bg-BG" sz="2600" dirty="0" err="1"/>
              <a:t>хируршке</a:t>
            </a:r>
            <a:r>
              <a:rPr lang="bg-BG" sz="2600" dirty="0"/>
              <a:t> </a:t>
            </a:r>
            <a:r>
              <a:rPr lang="bg-BG" sz="2600" dirty="0" err="1"/>
              <a:t>интервенције</a:t>
            </a:r>
            <a:r>
              <a:rPr lang="bg-BG" sz="2600" dirty="0"/>
              <a:t>, </a:t>
            </a:r>
            <a:r>
              <a:rPr lang="bg-BG" sz="2600" dirty="0" err="1"/>
              <a:t>започињање</a:t>
            </a:r>
            <a:r>
              <a:rPr lang="bg-BG" sz="2600" dirty="0"/>
              <a:t> </a:t>
            </a:r>
            <a:r>
              <a:rPr lang="bg-BG" sz="2600" dirty="0" err="1"/>
              <a:t>терапије</a:t>
            </a:r>
            <a:r>
              <a:rPr lang="bg-BG" sz="2600" dirty="0"/>
              <a:t> </a:t>
            </a:r>
            <a:r>
              <a:rPr lang="bg-BG" sz="2600" dirty="0" err="1"/>
              <a:t>лековима</a:t>
            </a:r>
            <a:r>
              <a:rPr lang="bg-BG" sz="2600" dirty="0"/>
              <a:t> </a:t>
            </a:r>
            <a:r>
              <a:rPr lang="bg-BG" sz="2600" dirty="0" err="1"/>
              <a:t>који</a:t>
            </a:r>
            <a:r>
              <a:rPr lang="bg-BG" sz="2600" dirty="0"/>
              <a:t> </a:t>
            </a:r>
            <a:r>
              <a:rPr lang="bg-BG" sz="2600" dirty="0" err="1"/>
              <a:t>смањују</a:t>
            </a:r>
            <a:r>
              <a:rPr lang="bg-BG" sz="2600" dirty="0"/>
              <a:t> ниво </a:t>
            </a:r>
            <a:r>
              <a:rPr lang="bg-BG" sz="2600" dirty="0" err="1"/>
              <a:t>мокраћне</a:t>
            </a:r>
            <a:r>
              <a:rPr lang="bg-BG" sz="2600" dirty="0"/>
              <a:t> </a:t>
            </a:r>
            <a:r>
              <a:rPr lang="bg-BG" sz="2600" dirty="0" err="1"/>
              <a:t>киселине</a:t>
            </a:r>
            <a:r>
              <a:rPr lang="bg-BG" sz="2600" dirty="0"/>
              <a:t> и </a:t>
            </a:r>
            <a:r>
              <a:rPr lang="bg-BG" sz="2600" dirty="0" err="1"/>
              <a:t>дехидратација</a:t>
            </a:r>
            <a:r>
              <a:rPr lang="bg-BG" sz="2600" dirty="0"/>
              <a:t>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8265210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800" y="558800"/>
            <a:ext cx="10795000" cy="5618163"/>
          </a:xfrm>
        </p:spPr>
        <p:txBody>
          <a:bodyPr>
            <a:normAutofit lnSpcReduction="10000"/>
          </a:bodyPr>
          <a:lstStyle/>
          <a:p>
            <a:r>
              <a:rPr lang="uk-UA" dirty="0" err="1"/>
              <a:t>После</a:t>
            </a:r>
            <a:r>
              <a:rPr lang="uk-UA" dirty="0"/>
              <a:t> </a:t>
            </a:r>
            <a:r>
              <a:rPr lang="uk-UA" dirty="0" err="1"/>
              <a:t>првог</a:t>
            </a:r>
            <a:r>
              <a:rPr lang="uk-UA" dirty="0"/>
              <a:t> </a:t>
            </a:r>
            <a:r>
              <a:rPr lang="uk-UA" dirty="0" err="1"/>
              <a:t>напада</a:t>
            </a:r>
            <a:r>
              <a:rPr lang="uk-UA" dirty="0"/>
              <a:t> </a:t>
            </a:r>
            <a:r>
              <a:rPr lang="uk-UA" dirty="0" err="1"/>
              <a:t>гихта</a:t>
            </a:r>
            <a:r>
              <a:rPr lang="uk-UA" dirty="0"/>
              <a:t> код 2/3 </a:t>
            </a:r>
            <a:r>
              <a:rPr lang="uk-UA" dirty="0" err="1"/>
              <a:t>болесника</a:t>
            </a:r>
            <a:r>
              <a:rPr lang="uk-UA" dirty="0"/>
              <a:t> се </a:t>
            </a:r>
            <a:r>
              <a:rPr lang="uk-UA" dirty="0" err="1"/>
              <a:t>следећи</a:t>
            </a:r>
            <a:r>
              <a:rPr lang="uk-UA" dirty="0"/>
              <a:t> напад </a:t>
            </a:r>
            <a:r>
              <a:rPr lang="uk-UA" dirty="0" err="1"/>
              <a:t>јавља</a:t>
            </a:r>
            <a:r>
              <a:rPr lang="uk-UA" dirty="0"/>
              <a:t> у року од </a:t>
            </a:r>
            <a:r>
              <a:rPr lang="uk-UA" dirty="0" err="1"/>
              <a:t>једне</a:t>
            </a:r>
            <a:r>
              <a:rPr lang="uk-UA" dirty="0"/>
              <a:t> </a:t>
            </a:r>
            <a:r>
              <a:rPr lang="uk-UA" dirty="0" err="1"/>
              <a:t>године</a:t>
            </a:r>
            <a:r>
              <a:rPr lang="uk-UA" dirty="0"/>
              <a:t>, а код 3/4 </a:t>
            </a:r>
            <a:r>
              <a:rPr lang="uk-UA" dirty="0" err="1"/>
              <a:t>болесника</a:t>
            </a:r>
            <a:r>
              <a:rPr lang="uk-UA" dirty="0"/>
              <a:t> у року од </a:t>
            </a:r>
            <a:r>
              <a:rPr lang="uk-UA" dirty="0" err="1"/>
              <a:t>две</a:t>
            </a:r>
            <a:r>
              <a:rPr lang="uk-UA" dirty="0"/>
              <a:t> </a:t>
            </a:r>
            <a:r>
              <a:rPr lang="uk-UA" dirty="0" err="1"/>
              <a:t>године</a:t>
            </a:r>
            <a:r>
              <a:rPr lang="uk-UA" dirty="0"/>
              <a:t>. </a:t>
            </a:r>
            <a:r>
              <a:rPr lang="uk-UA" dirty="0" err="1"/>
              <a:t>Првих</a:t>
            </a:r>
            <a:r>
              <a:rPr lang="uk-UA" dirty="0"/>
              <a:t> </a:t>
            </a:r>
            <a:r>
              <a:rPr lang="uk-UA" dirty="0" err="1"/>
              <a:t>неколико</a:t>
            </a:r>
            <a:r>
              <a:rPr lang="uk-UA" dirty="0"/>
              <a:t> </a:t>
            </a:r>
            <a:r>
              <a:rPr lang="uk-UA" dirty="0" err="1"/>
              <a:t>напада</a:t>
            </a:r>
            <a:r>
              <a:rPr lang="uk-UA" dirty="0"/>
              <a:t> </a:t>
            </a:r>
            <a:r>
              <a:rPr lang="uk-UA" dirty="0" err="1"/>
              <a:t>гихта</a:t>
            </a:r>
            <a:r>
              <a:rPr lang="uk-UA" dirty="0"/>
              <a:t> </a:t>
            </a:r>
            <a:r>
              <a:rPr lang="uk-UA" dirty="0" err="1"/>
              <a:t>обично</a:t>
            </a:r>
            <a:r>
              <a:rPr lang="uk-UA" dirty="0"/>
              <a:t> не доводи до </a:t>
            </a:r>
            <a:r>
              <a:rPr lang="uk-UA" dirty="0" err="1"/>
              <a:t>оштећења</a:t>
            </a:r>
            <a:r>
              <a:rPr lang="uk-UA" dirty="0"/>
              <a:t> </a:t>
            </a:r>
            <a:r>
              <a:rPr lang="uk-UA" dirty="0" err="1"/>
              <a:t>зглобова</a:t>
            </a:r>
            <a:r>
              <a:rPr lang="uk-UA" dirty="0"/>
              <a:t>. </a:t>
            </a:r>
            <a:endParaRPr lang="hr-HR" dirty="0" smtClean="0"/>
          </a:p>
          <a:p>
            <a:endParaRPr lang="hr-HR" dirty="0"/>
          </a:p>
          <a:p>
            <a:r>
              <a:rPr lang="ru-RU" dirty="0" err="1"/>
              <a:t>Ако</a:t>
            </a:r>
            <a:r>
              <a:rPr lang="ru-RU" dirty="0"/>
              <a:t> су напади </a:t>
            </a:r>
            <a:r>
              <a:rPr lang="ru-RU" dirty="0" err="1"/>
              <a:t>гихта</a:t>
            </a:r>
            <a:r>
              <a:rPr lang="ru-RU" dirty="0"/>
              <a:t> </a:t>
            </a:r>
            <a:r>
              <a:rPr lang="ru-RU" dirty="0" err="1"/>
              <a:t>учестали</a:t>
            </a:r>
            <a:r>
              <a:rPr lang="ru-RU" dirty="0"/>
              <a:t> и </a:t>
            </a:r>
            <a:r>
              <a:rPr lang="ru-RU" dirty="0" err="1"/>
              <a:t>бројнији</a:t>
            </a:r>
            <a:r>
              <a:rPr lang="ru-RU" dirty="0"/>
              <a:t> доводе до </a:t>
            </a:r>
            <a:r>
              <a:rPr lang="ru-RU" dirty="0" err="1"/>
              <a:t>оштећења</a:t>
            </a:r>
            <a:r>
              <a:rPr lang="ru-RU" dirty="0"/>
              <a:t> </a:t>
            </a:r>
            <a:r>
              <a:rPr lang="ru-RU" dirty="0" err="1"/>
              <a:t>хрскавице</a:t>
            </a:r>
            <a:r>
              <a:rPr lang="ru-RU" dirty="0"/>
              <a:t> и </a:t>
            </a:r>
            <a:r>
              <a:rPr lang="ru-RU" dirty="0" err="1"/>
              <a:t>коштаних</a:t>
            </a:r>
            <a:r>
              <a:rPr lang="ru-RU" dirty="0"/>
              <a:t> </a:t>
            </a:r>
            <a:r>
              <a:rPr lang="ru-RU" dirty="0" err="1"/>
              <a:t>зглобних</a:t>
            </a:r>
            <a:r>
              <a:rPr lang="ru-RU" dirty="0"/>
              <a:t> </a:t>
            </a:r>
            <a:r>
              <a:rPr lang="ru-RU" dirty="0" err="1"/>
              <a:t>површина</a:t>
            </a:r>
            <a:r>
              <a:rPr lang="ru-RU" dirty="0"/>
              <a:t>. То </a:t>
            </a:r>
            <a:r>
              <a:rPr lang="ru-RU" dirty="0" err="1"/>
              <a:t>има</a:t>
            </a:r>
            <a:r>
              <a:rPr lang="ru-RU" dirty="0"/>
              <a:t> за </a:t>
            </a:r>
            <a:r>
              <a:rPr lang="ru-RU" dirty="0" err="1"/>
              <a:t>последицу</a:t>
            </a:r>
            <a:r>
              <a:rPr lang="ru-RU" dirty="0"/>
              <a:t> </a:t>
            </a:r>
            <a:r>
              <a:rPr lang="ru-RU" dirty="0" err="1"/>
              <a:t>деформације</a:t>
            </a:r>
            <a:r>
              <a:rPr lang="ru-RU" dirty="0"/>
              <a:t> </a:t>
            </a:r>
            <a:r>
              <a:rPr lang="ru-RU" dirty="0" err="1"/>
              <a:t>зглобова</a:t>
            </a:r>
            <a:r>
              <a:rPr lang="ru-RU" dirty="0"/>
              <a:t>. </a:t>
            </a:r>
            <a:r>
              <a:rPr lang="ru-RU" dirty="0" err="1"/>
              <a:t>Тако</a:t>
            </a:r>
            <a:r>
              <a:rPr lang="ru-RU" dirty="0"/>
              <a:t> </a:t>
            </a:r>
            <a:r>
              <a:rPr lang="ru-RU" dirty="0" err="1"/>
              <a:t>настаје</a:t>
            </a:r>
            <a:r>
              <a:rPr lang="ru-RU" dirty="0"/>
              <a:t> </a:t>
            </a:r>
            <a:r>
              <a:rPr lang="ru-RU" dirty="0" err="1" smtClean="0"/>
              <a:t>хронични</a:t>
            </a:r>
            <a:r>
              <a:rPr lang="ru-RU" dirty="0" smtClean="0"/>
              <a:t> </a:t>
            </a:r>
            <a:r>
              <a:rPr lang="ru-RU" dirty="0" err="1"/>
              <a:t>гихт</a:t>
            </a:r>
            <a:r>
              <a:rPr lang="ru-RU" dirty="0" smtClean="0"/>
              <a:t>.</a:t>
            </a:r>
            <a:endParaRPr lang="hr-HR" dirty="0" smtClean="0"/>
          </a:p>
          <a:p>
            <a:endParaRPr lang="hr-HR" dirty="0"/>
          </a:p>
          <a:p>
            <a:r>
              <a:rPr lang="fi-FI" dirty="0" err="1" smtClean="0"/>
              <a:t>Болесници</a:t>
            </a:r>
            <a:r>
              <a:rPr lang="fi-FI" dirty="0" smtClean="0"/>
              <a:t> </a:t>
            </a:r>
            <a:r>
              <a:rPr lang="fi-FI" dirty="0" err="1"/>
              <a:t>са</a:t>
            </a:r>
            <a:r>
              <a:rPr lang="fi-FI" dirty="0"/>
              <a:t> </a:t>
            </a:r>
            <a:r>
              <a:rPr lang="fi-FI" dirty="0" err="1"/>
              <a:t>гихтом</a:t>
            </a:r>
            <a:r>
              <a:rPr lang="fi-FI" dirty="0"/>
              <a:t> </a:t>
            </a:r>
            <a:r>
              <a:rPr lang="fi-FI" dirty="0" err="1"/>
              <a:t>често</a:t>
            </a:r>
            <a:r>
              <a:rPr lang="fi-FI" dirty="0"/>
              <a:t> </a:t>
            </a:r>
            <a:r>
              <a:rPr lang="fi-FI" dirty="0" err="1"/>
              <a:t>имају</a:t>
            </a:r>
            <a:r>
              <a:rPr lang="fi-FI" dirty="0"/>
              <a:t> </a:t>
            </a:r>
            <a:r>
              <a:rPr lang="fi-FI" dirty="0" err="1"/>
              <a:t>придружене</a:t>
            </a:r>
            <a:r>
              <a:rPr lang="fi-FI" dirty="0"/>
              <a:t> </a:t>
            </a:r>
            <a:r>
              <a:rPr lang="fi-FI" dirty="0" err="1"/>
              <a:t>друге</a:t>
            </a:r>
            <a:r>
              <a:rPr lang="fi-FI" dirty="0"/>
              <a:t> </a:t>
            </a:r>
            <a:r>
              <a:rPr lang="fi-FI" dirty="0" err="1"/>
              <a:t>болести</a:t>
            </a:r>
            <a:r>
              <a:rPr lang="fi-FI" dirty="0"/>
              <a:t>: </a:t>
            </a:r>
            <a:r>
              <a:rPr lang="fi-FI" dirty="0" err="1" smtClean="0"/>
              <a:t>хипертензију</a:t>
            </a:r>
            <a:r>
              <a:rPr lang="fi-FI" dirty="0" smtClean="0"/>
              <a:t>, </a:t>
            </a:r>
            <a:r>
              <a:rPr lang="fi-FI" dirty="0" err="1" smtClean="0"/>
              <a:t>дијабетес</a:t>
            </a:r>
            <a:r>
              <a:rPr lang="fi-FI" dirty="0" smtClean="0"/>
              <a:t>, </a:t>
            </a:r>
            <a:r>
              <a:rPr lang="fi-FI" dirty="0" err="1" smtClean="0"/>
              <a:t>хиперлипидемију</a:t>
            </a:r>
            <a:r>
              <a:rPr lang="fi-FI" dirty="0" smtClean="0"/>
              <a:t>, </a:t>
            </a:r>
            <a:r>
              <a:rPr lang="fi-FI" dirty="0" err="1" smtClean="0"/>
              <a:t>гојазност</a:t>
            </a:r>
            <a:r>
              <a:rPr lang="fi-FI" dirty="0" smtClean="0"/>
              <a:t>.</a:t>
            </a:r>
          </a:p>
          <a:p>
            <a:r>
              <a:rPr lang="fi-FI" dirty="0" err="1" smtClean="0"/>
              <a:t>Хиперурикемија</a:t>
            </a:r>
            <a:r>
              <a:rPr lang="fi-FI" dirty="0" smtClean="0"/>
              <a:t> </a:t>
            </a:r>
            <a:r>
              <a:rPr lang="fi-FI" dirty="0" err="1"/>
              <a:t>и</a:t>
            </a:r>
            <a:r>
              <a:rPr lang="fi-FI" dirty="0"/>
              <a:t> </a:t>
            </a:r>
            <a:r>
              <a:rPr lang="fi-FI" dirty="0" err="1"/>
              <a:t>нелечени</a:t>
            </a:r>
            <a:r>
              <a:rPr lang="fi-FI" dirty="0"/>
              <a:t> </a:t>
            </a:r>
            <a:r>
              <a:rPr lang="fi-FI" dirty="0" err="1"/>
              <a:t>гихт</a:t>
            </a:r>
            <a:r>
              <a:rPr lang="fi-FI" dirty="0"/>
              <a:t> </a:t>
            </a:r>
            <a:r>
              <a:rPr lang="fi-FI" dirty="0" err="1"/>
              <a:t>могу</a:t>
            </a:r>
            <a:r>
              <a:rPr lang="fi-FI" dirty="0"/>
              <a:t> </a:t>
            </a:r>
            <a:r>
              <a:rPr lang="fi-FI" dirty="0" err="1"/>
              <a:t>да</a:t>
            </a:r>
            <a:r>
              <a:rPr lang="fi-FI" dirty="0"/>
              <a:t> </a:t>
            </a:r>
            <a:r>
              <a:rPr lang="fi-FI" dirty="0" err="1"/>
              <a:t>доведу</a:t>
            </a:r>
            <a:r>
              <a:rPr lang="fi-FI" dirty="0"/>
              <a:t> </a:t>
            </a:r>
            <a:r>
              <a:rPr lang="fi-FI" dirty="0" err="1"/>
              <a:t>до</a:t>
            </a:r>
            <a:r>
              <a:rPr lang="fi-FI" dirty="0"/>
              <a:t> </a:t>
            </a:r>
            <a:r>
              <a:rPr lang="fi-FI" dirty="0" err="1"/>
              <a:t>стварања</a:t>
            </a:r>
            <a:r>
              <a:rPr lang="fi-FI" dirty="0"/>
              <a:t> </a:t>
            </a:r>
            <a:r>
              <a:rPr lang="fi-FI" dirty="0" err="1" smtClean="0"/>
              <a:t>камена</a:t>
            </a:r>
            <a:r>
              <a:rPr lang="fi-FI" dirty="0" smtClean="0"/>
              <a:t> </a:t>
            </a:r>
            <a:r>
              <a:rPr lang="fi-FI" dirty="0" err="1" smtClean="0"/>
              <a:t>у</a:t>
            </a:r>
            <a:r>
              <a:rPr lang="fi-FI" dirty="0" smtClean="0"/>
              <a:t> </a:t>
            </a:r>
            <a:r>
              <a:rPr lang="fi-FI" dirty="0" err="1" smtClean="0"/>
              <a:t>бубрегу</a:t>
            </a:r>
            <a:r>
              <a:rPr lang="fi-FI" dirty="0" smtClean="0"/>
              <a:t> </a:t>
            </a:r>
            <a:r>
              <a:rPr lang="fi-FI" dirty="0" err="1"/>
              <a:t>и</a:t>
            </a:r>
            <a:r>
              <a:rPr lang="fi-FI" dirty="0"/>
              <a:t> </a:t>
            </a:r>
            <a:r>
              <a:rPr lang="fi-FI" dirty="0" err="1"/>
              <a:t>оштећења</a:t>
            </a:r>
            <a:r>
              <a:rPr lang="fi-FI" dirty="0"/>
              <a:t> </a:t>
            </a:r>
            <a:r>
              <a:rPr lang="fi-FI" dirty="0" err="1"/>
              <a:t>функције</a:t>
            </a:r>
            <a:r>
              <a:rPr lang="fi-FI" dirty="0"/>
              <a:t> </a:t>
            </a:r>
            <a:r>
              <a:rPr lang="fi-FI" dirty="0" err="1"/>
              <a:t>бубрега</a:t>
            </a:r>
            <a:r>
              <a:rPr lang="fi-FI" dirty="0"/>
              <a:t>. </a:t>
            </a:r>
            <a:r>
              <a:rPr lang="fi-FI" dirty="0" err="1"/>
              <a:t>Сваки</a:t>
            </a:r>
            <a:r>
              <a:rPr lang="fi-FI" dirty="0"/>
              <a:t> </a:t>
            </a:r>
            <a:r>
              <a:rPr lang="fi-FI" dirty="0" err="1"/>
              <a:t>пети</a:t>
            </a:r>
            <a:r>
              <a:rPr lang="fi-FI" dirty="0"/>
              <a:t> </a:t>
            </a:r>
            <a:r>
              <a:rPr lang="fi-FI" dirty="0" err="1"/>
              <a:t>болесник</a:t>
            </a:r>
            <a:r>
              <a:rPr lang="fi-FI" dirty="0"/>
              <a:t> </a:t>
            </a:r>
            <a:r>
              <a:rPr lang="fi-FI" dirty="0" err="1"/>
              <a:t>са</a:t>
            </a:r>
            <a:r>
              <a:rPr lang="fi-FI" dirty="0"/>
              <a:t> </a:t>
            </a:r>
            <a:r>
              <a:rPr lang="fi-FI" dirty="0" err="1"/>
              <a:t>гихтом</a:t>
            </a:r>
            <a:r>
              <a:rPr lang="fi-FI" dirty="0"/>
              <a:t> </a:t>
            </a:r>
            <a:r>
              <a:rPr lang="fi-FI" dirty="0" err="1"/>
              <a:t>има</a:t>
            </a:r>
            <a:r>
              <a:rPr lang="fi-FI" dirty="0"/>
              <a:t> </a:t>
            </a:r>
            <a:r>
              <a:rPr lang="fi-FI" dirty="0" err="1" smtClean="0"/>
              <a:t>камен</a:t>
            </a:r>
            <a:r>
              <a:rPr lang="fi-FI" dirty="0" smtClean="0"/>
              <a:t> </a:t>
            </a:r>
            <a:r>
              <a:rPr lang="fi-FI" dirty="0" err="1" smtClean="0"/>
              <a:t>у</a:t>
            </a:r>
            <a:r>
              <a:rPr lang="fi-FI" dirty="0" smtClean="0"/>
              <a:t> </a:t>
            </a:r>
            <a:r>
              <a:rPr lang="fi-FI" dirty="0" err="1" smtClean="0"/>
              <a:t>бубрегу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18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2032000" y="945931"/>
          <a:ext cx="8128000" cy="5654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0688" y="249517"/>
            <a:ext cx="12021311" cy="610916"/>
          </a:xfrm>
        </p:spPr>
        <p:txBody>
          <a:bodyPr>
            <a:noAutofit/>
          </a:bodyPr>
          <a:lstStyle/>
          <a:p>
            <a:pPr lvl="2" algn="l" rtl="0">
              <a:lnSpc>
                <a:spcPct val="90000"/>
              </a:lnSpc>
              <a:spcBef>
                <a:spcPct val="0"/>
              </a:spcBef>
            </a:pPr>
            <a:r>
              <a:rPr lang="ru-RU" sz="2600" i="1" dirty="0" err="1">
                <a:latin typeface="Arial" charset="0"/>
                <a:ea typeface="Arial" charset="0"/>
                <a:cs typeface="Arial" charset="0"/>
              </a:rPr>
              <a:t>Реуматоидни</a:t>
            </a:r>
            <a:r>
              <a:rPr lang="ru-RU" sz="2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600" i="1" dirty="0" err="1">
                <a:latin typeface="Arial" charset="0"/>
                <a:ea typeface="Arial" charset="0"/>
                <a:cs typeface="Arial" charset="0"/>
              </a:rPr>
              <a:t>артритис</a:t>
            </a:r>
            <a:r>
              <a:rPr lang="ru-RU" sz="2600" i="1" dirty="0">
                <a:latin typeface="Arial" charset="0"/>
                <a:ea typeface="Arial" charset="0"/>
                <a:cs typeface="Arial" charset="0"/>
              </a:rPr>
              <a:t> и </a:t>
            </a:r>
            <a:r>
              <a:rPr lang="ru-RU" sz="2600" i="1" dirty="0" err="1">
                <a:latin typeface="Arial" charset="0"/>
                <a:ea typeface="Arial" charset="0"/>
                <a:cs typeface="Arial" charset="0"/>
              </a:rPr>
              <a:t>ризик</a:t>
            </a:r>
            <a:r>
              <a:rPr lang="ru-RU" sz="2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hr-HR" sz="2600" i="1" dirty="0" err="1">
                <a:latin typeface="Arial" charset="0"/>
                <a:ea typeface="Arial" charset="0"/>
                <a:cs typeface="Arial" charset="0"/>
              </a:rPr>
              <a:t>за</a:t>
            </a:r>
            <a:r>
              <a:rPr lang="hr-HR" sz="2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hr-HR" sz="2600" i="1" dirty="0" err="1">
                <a:latin typeface="Arial" charset="0"/>
                <a:ea typeface="Arial" charset="0"/>
                <a:cs typeface="Arial" charset="0"/>
              </a:rPr>
              <a:t>настанак</a:t>
            </a:r>
            <a:r>
              <a:rPr lang="hr-HR" sz="2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600" i="1" dirty="0" err="1">
                <a:latin typeface="Arial" charset="0"/>
                <a:ea typeface="Arial" charset="0"/>
                <a:cs typeface="Arial" charset="0"/>
              </a:rPr>
              <a:t>кардиоваскуларних</a:t>
            </a:r>
            <a:r>
              <a:rPr lang="ru-RU" sz="2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600" i="1" dirty="0" err="1">
                <a:latin typeface="Arial" charset="0"/>
                <a:ea typeface="Arial" charset="0"/>
                <a:cs typeface="Arial" charset="0"/>
              </a:rPr>
              <a:t>болести</a:t>
            </a:r>
            <a:endParaRPr lang="en-US" sz="2600" dirty="0"/>
          </a:p>
        </p:txBody>
      </p:sp>
      <p:pic>
        <p:nvPicPr>
          <p:cNvPr id="7" name="Picture 6" descr="heart-img.png"/>
          <p:cNvPicPr>
            <a:picLocks noChangeAspect="1"/>
          </p:cNvPicPr>
          <p:nvPr/>
        </p:nvPicPr>
        <p:blipFill>
          <a:blip r:embed="rId7" cstate="print"/>
          <a:srcRect l="18071" r="19971"/>
          <a:stretch>
            <a:fillRect/>
          </a:stretch>
        </p:blipFill>
        <p:spPr>
          <a:xfrm>
            <a:off x="10395111" y="4461531"/>
            <a:ext cx="1728192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63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err="1" smtClean="0">
                <a:solidFill>
                  <a:srgbClr val="7030A0"/>
                </a:solidFill>
                <a:latin typeface="+mn-lt"/>
              </a:rPr>
              <a:t>Дијета</a:t>
            </a:r>
            <a:endParaRPr lang="en-US" sz="3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Смањене</a:t>
            </a:r>
            <a:r>
              <a:rPr lang="en-US" dirty="0" smtClean="0"/>
              <a:t> </a:t>
            </a:r>
            <a:r>
              <a:rPr lang="en-US" dirty="0" err="1" smtClean="0"/>
              <a:t>телесне</a:t>
            </a:r>
            <a:r>
              <a:rPr lang="en-US" dirty="0" smtClean="0"/>
              <a:t> </a:t>
            </a:r>
            <a:r>
              <a:rPr lang="en-US" dirty="0" err="1" smtClean="0"/>
              <a:t>тежине</a:t>
            </a:r>
            <a:endParaRPr lang="en-US" dirty="0" smtClean="0"/>
          </a:p>
          <a:p>
            <a:r>
              <a:rPr lang="en-US" dirty="0" err="1" smtClean="0"/>
              <a:t>Смањити</a:t>
            </a:r>
            <a:r>
              <a:rPr lang="en-US" dirty="0" smtClean="0"/>
              <a:t> </a:t>
            </a:r>
            <a:r>
              <a:rPr lang="en-US" dirty="0" err="1" smtClean="0"/>
              <a:t>унос</a:t>
            </a:r>
            <a:r>
              <a:rPr lang="en-US" dirty="0" smtClean="0"/>
              <a:t> </a:t>
            </a:r>
            <a:r>
              <a:rPr lang="en-US" dirty="0" err="1" smtClean="0"/>
              <a:t>алкохола</a:t>
            </a:r>
            <a:endParaRPr lang="en-US" dirty="0" smtClean="0"/>
          </a:p>
          <a:p>
            <a:r>
              <a:rPr lang="uk-UA" dirty="0" smtClean="0"/>
              <a:t>У</a:t>
            </a:r>
            <a:r>
              <a:rPr lang="en-US" dirty="0" err="1" smtClean="0"/>
              <a:t>носити</a:t>
            </a:r>
            <a:r>
              <a:rPr lang="en-US" dirty="0" smtClean="0"/>
              <a:t> 2-3 </a:t>
            </a:r>
            <a:r>
              <a:rPr lang="en-US" dirty="0" err="1" smtClean="0"/>
              <a:t>литра</a:t>
            </a:r>
            <a:r>
              <a:rPr lang="en-US" dirty="0" smtClean="0"/>
              <a:t> </a:t>
            </a:r>
            <a:r>
              <a:rPr lang="en-US" dirty="0" err="1" smtClean="0"/>
              <a:t>течности</a:t>
            </a:r>
            <a:r>
              <a:rPr lang="en-US" dirty="0" smtClean="0"/>
              <a:t> </a:t>
            </a:r>
            <a:r>
              <a:rPr lang="en-US" dirty="0" err="1" smtClean="0"/>
              <a:t>дневно</a:t>
            </a:r>
            <a:endParaRPr lang="en-US" dirty="0" smtClean="0"/>
          </a:p>
          <a:p>
            <a:r>
              <a:rPr lang="is-IS" dirty="0"/>
              <a:t>Дневни унос пурина треба да буде мањи од </a:t>
            </a:r>
            <a:r>
              <a:rPr lang="is-IS" dirty="0" smtClean="0"/>
              <a:t>200мг </a:t>
            </a:r>
            <a:r>
              <a:rPr lang="hr-HR" dirty="0" smtClean="0"/>
              <a:t>(</a:t>
            </a:r>
            <a:r>
              <a:rPr lang="hr-HR" dirty="0" err="1" smtClean="0"/>
              <a:t>ц</a:t>
            </a:r>
            <a:r>
              <a:rPr lang="ru-RU" dirty="0" err="1" smtClean="0"/>
              <a:t>рвено</a:t>
            </a:r>
            <a:r>
              <a:rPr lang="ru-RU" dirty="0" smtClean="0"/>
              <a:t> </a:t>
            </a:r>
            <a:r>
              <a:rPr lang="ru-RU" dirty="0" err="1"/>
              <a:t>месо</a:t>
            </a:r>
            <a:r>
              <a:rPr lang="ru-RU" dirty="0"/>
              <a:t>, </a:t>
            </a:r>
            <a:r>
              <a:rPr lang="ru-RU" dirty="0" err="1"/>
              <a:t>изнутрице</a:t>
            </a:r>
            <a:r>
              <a:rPr lang="ru-RU" dirty="0"/>
              <a:t>, </a:t>
            </a:r>
            <a:r>
              <a:rPr lang="ru-RU" dirty="0" err="1"/>
              <a:t>дивљач</a:t>
            </a:r>
            <a:r>
              <a:rPr lang="ru-RU" dirty="0"/>
              <a:t>, </a:t>
            </a:r>
            <a:r>
              <a:rPr lang="ru-RU" dirty="0" err="1"/>
              <a:t>неке</a:t>
            </a:r>
            <a:r>
              <a:rPr lang="ru-RU" dirty="0"/>
              <a:t> </a:t>
            </a:r>
            <a:r>
              <a:rPr lang="ru-RU" dirty="0" err="1"/>
              <a:t>масне</a:t>
            </a:r>
            <a:r>
              <a:rPr lang="ru-RU" dirty="0"/>
              <a:t> </a:t>
            </a:r>
            <a:r>
              <a:rPr lang="ru-RU" dirty="0" err="1"/>
              <a:t>рибе</a:t>
            </a:r>
            <a:r>
              <a:rPr lang="ru-RU" dirty="0"/>
              <a:t> и </a:t>
            </a:r>
            <a:r>
              <a:rPr lang="ru-RU" dirty="0" err="1"/>
              <a:t>морски</a:t>
            </a:r>
            <a:r>
              <a:rPr lang="ru-RU" dirty="0"/>
              <a:t> </a:t>
            </a:r>
            <a:r>
              <a:rPr lang="ru-RU" dirty="0" err="1"/>
              <a:t>плодови</a:t>
            </a:r>
            <a:r>
              <a:rPr lang="ru-RU" dirty="0"/>
              <a:t> су </a:t>
            </a:r>
            <a:r>
              <a:rPr lang="ru-RU" dirty="0" err="1"/>
              <a:t>веома</a:t>
            </a:r>
            <a:r>
              <a:rPr lang="ru-RU" dirty="0"/>
              <a:t> богати </a:t>
            </a:r>
            <a:r>
              <a:rPr lang="ru-RU" dirty="0" err="1"/>
              <a:t>пуринима</a:t>
            </a:r>
            <a:r>
              <a:rPr lang="ru-RU" dirty="0"/>
              <a:t>. Нешто </a:t>
            </a:r>
            <a:r>
              <a:rPr lang="ru-RU" dirty="0" err="1"/>
              <a:t>мање</a:t>
            </a:r>
            <a:r>
              <a:rPr lang="ru-RU" dirty="0"/>
              <a:t> пурина </a:t>
            </a:r>
            <a:r>
              <a:rPr lang="ru-RU" dirty="0" err="1"/>
              <a:t>има</a:t>
            </a:r>
            <a:r>
              <a:rPr lang="ru-RU" dirty="0"/>
              <a:t> у </a:t>
            </a:r>
            <a:r>
              <a:rPr lang="ru-RU" dirty="0" err="1"/>
              <a:t>печуркама</a:t>
            </a:r>
            <a:r>
              <a:rPr lang="ru-RU" dirty="0"/>
              <a:t> и неким </a:t>
            </a:r>
            <a:r>
              <a:rPr lang="ru-RU" dirty="0" err="1"/>
              <a:t>врстама</a:t>
            </a:r>
            <a:r>
              <a:rPr lang="ru-RU" dirty="0"/>
              <a:t> </a:t>
            </a:r>
            <a:r>
              <a:rPr lang="ru-RU" dirty="0" err="1"/>
              <a:t>поврћа</a:t>
            </a:r>
            <a:r>
              <a:rPr lang="ru-RU" dirty="0"/>
              <a:t>: </a:t>
            </a:r>
            <a:r>
              <a:rPr lang="ru-RU" dirty="0" err="1"/>
              <a:t>шпаргле</a:t>
            </a:r>
            <a:r>
              <a:rPr lang="ru-RU" dirty="0"/>
              <a:t>, </a:t>
            </a:r>
            <a:r>
              <a:rPr lang="ru-RU" dirty="0" err="1"/>
              <a:t>карфиол</a:t>
            </a:r>
            <a:r>
              <a:rPr lang="ru-RU" dirty="0"/>
              <a:t>, </a:t>
            </a:r>
            <a:r>
              <a:rPr lang="ru-RU" dirty="0" err="1"/>
              <a:t>спанаћ</a:t>
            </a:r>
            <a:r>
              <a:rPr lang="ru-RU" dirty="0"/>
              <a:t>, </a:t>
            </a:r>
            <a:r>
              <a:rPr lang="ru-RU" dirty="0" err="1"/>
              <a:t>грашак</a:t>
            </a:r>
            <a:r>
              <a:rPr lang="ru-RU" dirty="0"/>
              <a:t>, сочиво, </a:t>
            </a:r>
            <a:r>
              <a:rPr lang="ru-RU" dirty="0" err="1"/>
              <a:t>зрна</a:t>
            </a:r>
            <a:r>
              <a:rPr lang="ru-RU" dirty="0"/>
              <a:t> </a:t>
            </a:r>
            <a:r>
              <a:rPr lang="ru-RU" dirty="0" err="1"/>
              <a:t>соје</a:t>
            </a:r>
            <a:r>
              <a:rPr lang="ru-RU" dirty="0"/>
              <a:t> и </a:t>
            </a:r>
            <a:r>
              <a:rPr lang="ru-RU" dirty="0" err="1" smtClean="0"/>
              <a:t>др</a:t>
            </a:r>
            <a:r>
              <a:rPr lang="hr-HR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174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ChangeAspect="1"/>
          </p:cNvPicPr>
          <p:nvPr/>
        </p:nvPicPr>
        <p:blipFill rotWithShape="1">
          <a:blip r:embed="rId2"/>
          <a:srcRect t="16158" b="7546"/>
          <a:stretch/>
        </p:blipFill>
        <p:spPr>
          <a:xfrm>
            <a:off x="304800" y="541866"/>
            <a:ext cx="9144000" cy="523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8691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ChangeAspect="1"/>
          </p:cNvPicPr>
          <p:nvPr/>
        </p:nvPicPr>
        <p:blipFill rotWithShape="1">
          <a:blip r:embed="rId2"/>
          <a:srcRect t="20355" b="17670"/>
          <a:stretch/>
        </p:blipFill>
        <p:spPr>
          <a:xfrm>
            <a:off x="237066" y="863601"/>
            <a:ext cx="9144000" cy="425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1869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66" y="691091"/>
            <a:ext cx="10964333" cy="5438775"/>
          </a:xfrm>
        </p:spPr>
        <p:txBody>
          <a:bodyPr>
            <a:normAutofit fontScale="92500" lnSpcReduction="20000"/>
          </a:bodyPr>
          <a:lstStyle/>
          <a:p>
            <a:r>
              <a:rPr lang="bg-BG" sz="3000" dirty="0" err="1">
                <a:solidFill>
                  <a:srgbClr val="92D050"/>
                </a:solidFill>
              </a:rPr>
              <a:t>Локалне</a:t>
            </a:r>
            <a:r>
              <a:rPr lang="bg-BG" sz="3000" dirty="0">
                <a:solidFill>
                  <a:srgbClr val="92D050"/>
                </a:solidFill>
              </a:rPr>
              <a:t> </a:t>
            </a:r>
            <a:r>
              <a:rPr lang="bg-BG" sz="3000" dirty="0" err="1">
                <a:solidFill>
                  <a:srgbClr val="92D050"/>
                </a:solidFill>
              </a:rPr>
              <a:t>мере</a:t>
            </a:r>
            <a:r>
              <a:rPr lang="bg-BG" sz="3000" dirty="0">
                <a:solidFill>
                  <a:srgbClr val="92D050"/>
                </a:solidFill>
              </a:rPr>
              <a:t> </a:t>
            </a:r>
            <a:endParaRPr lang="hr-HR" sz="3000" dirty="0" smtClean="0">
              <a:solidFill>
                <a:srgbClr val="92D050"/>
              </a:solidFill>
            </a:endParaRPr>
          </a:p>
          <a:p>
            <a:endParaRPr lang="en-US" sz="3000" dirty="0" smtClean="0">
              <a:solidFill>
                <a:srgbClr val="92D050"/>
              </a:solidFill>
            </a:endParaRPr>
          </a:p>
          <a:p>
            <a:r>
              <a:rPr lang="bg-BG" dirty="0" err="1" smtClean="0"/>
              <a:t>Мировање</a:t>
            </a:r>
            <a:r>
              <a:rPr lang="bg-BG" dirty="0" smtClean="0"/>
              <a:t> </a:t>
            </a:r>
            <a:r>
              <a:rPr lang="bg-BG" dirty="0"/>
              <a:t>у </a:t>
            </a:r>
            <a:r>
              <a:rPr lang="bg-BG" dirty="0" err="1"/>
              <a:t>првих</a:t>
            </a:r>
            <a:r>
              <a:rPr lang="bg-BG" dirty="0"/>
              <a:t> 24 </a:t>
            </a:r>
            <a:r>
              <a:rPr lang="bg-BG" dirty="0" err="1"/>
              <a:t>сата</a:t>
            </a:r>
            <a:r>
              <a:rPr lang="bg-BG" dirty="0"/>
              <a:t> </a:t>
            </a:r>
            <a:r>
              <a:rPr lang="bg-BG" dirty="0" err="1"/>
              <a:t>од</a:t>
            </a:r>
            <a:r>
              <a:rPr lang="bg-BG" dirty="0"/>
              <a:t> </a:t>
            </a:r>
            <a:r>
              <a:rPr lang="bg-BG" dirty="0" err="1"/>
              <a:t>почетка</a:t>
            </a:r>
            <a:r>
              <a:rPr lang="bg-BG" dirty="0"/>
              <a:t> тегоба, </a:t>
            </a:r>
            <a:r>
              <a:rPr lang="bg-BG" dirty="0" err="1"/>
              <a:t>растерећење</a:t>
            </a:r>
            <a:r>
              <a:rPr lang="bg-BG" dirty="0"/>
              <a:t> </a:t>
            </a:r>
            <a:r>
              <a:rPr lang="bg-BG" dirty="0" err="1"/>
              <a:t>болног</a:t>
            </a:r>
            <a:r>
              <a:rPr lang="bg-BG" dirty="0"/>
              <a:t> </a:t>
            </a:r>
            <a:r>
              <a:rPr lang="bg-BG" dirty="0" err="1"/>
              <a:t>зглоба</a:t>
            </a:r>
            <a:r>
              <a:rPr lang="bg-BG" dirty="0"/>
              <a:t> и локална </a:t>
            </a:r>
            <a:r>
              <a:rPr lang="bg-BG" dirty="0" err="1"/>
              <a:t>примена</a:t>
            </a:r>
            <a:r>
              <a:rPr lang="bg-BG" dirty="0"/>
              <a:t> леда 20-30 минута </a:t>
            </a:r>
            <a:r>
              <a:rPr lang="bg-BG" dirty="0" err="1"/>
              <a:t>неколико</a:t>
            </a:r>
            <a:r>
              <a:rPr lang="bg-BG" dirty="0"/>
              <a:t> </a:t>
            </a:r>
            <a:r>
              <a:rPr lang="bg-BG" dirty="0" err="1"/>
              <a:t>пута</a:t>
            </a:r>
            <a:r>
              <a:rPr lang="bg-BG" dirty="0"/>
              <a:t> у току дана, </a:t>
            </a:r>
            <a:r>
              <a:rPr lang="bg-BG" dirty="0" err="1"/>
              <a:t>смањују</a:t>
            </a:r>
            <a:r>
              <a:rPr lang="bg-BG" dirty="0"/>
              <a:t> </a:t>
            </a:r>
            <a:r>
              <a:rPr lang="bg-BG" dirty="0" err="1"/>
              <a:t>тегобе</a:t>
            </a:r>
            <a:r>
              <a:rPr lang="bg-BG" dirty="0"/>
              <a:t> у </a:t>
            </a:r>
            <a:r>
              <a:rPr lang="bg-BG" dirty="0" err="1"/>
              <a:t>акутном</a:t>
            </a:r>
            <a:r>
              <a:rPr lang="bg-BG" dirty="0"/>
              <a:t> </a:t>
            </a:r>
            <a:r>
              <a:rPr lang="bg-BG" dirty="0" err="1" smtClean="0"/>
              <a:t>нападу</a:t>
            </a:r>
            <a:endParaRPr lang="hr-HR" dirty="0" smtClean="0"/>
          </a:p>
          <a:p>
            <a:endParaRPr lang="en-US" dirty="0" smtClean="0"/>
          </a:p>
          <a:p>
            <a:r>
              <a:rPr lang="bg-BG" dirty="0"/>
              <a:t>Аспирин </a:t>
            </a:r>
            <a:r>
              <a:rPr lang="bg-BG" dirty="0" err="1" smtClean="0"/>
              <a:t>треба</a:t>
            </a:r>
            <a:r>
              <a:rPr lang="bg-BG" dirty="0" smtClean="0"/>
              <a:t> </a:t>
            </a:r>
            <a:r>
              <a:rPr lang="bg-BG" dirty="0" err="1"/>
              <a:t>избегавати</a:t>
            </a:r>
            <a:r>
              <a:rPr lang="bg-BG" dirty="0"/>
              <a:t> у </a:t>
            </a:r>
            <a:r>
              <a:rPr lang="bg-BG" dirty="0" err="1"/>
              <a:t>гихту</a:t>
            </a:r>
            <a:r>
              <a:rPr lang="bg-BG" dirty="0"/>
              <a:t> </a:t>
            </a:r>
            <a:r>
              <a:rPr lang="bg-BG" dirty="0" err="1"/>
              <a:t>јер</a:t>
            </a:r>
            <a:r>
              <a:rPr lang="bg-BG" dirty="0"/>
              <a:t> </a:t>
            </a:r>
            <a:r>
              <a:rPr lang="bg-BG" dirty="0" err="1"/>
              <a:t>повећава</a:t>
            </a:r>
            <a:r>
              <a:rPr lang="bg-BG" dirty="0"/>
              <a:t> ниво </a:t>
            </a:r>
            <a:r>
              <a:rPr lang="bg-BG" dirty="0" err="1"/>
              <a:t>мокраћне</a:t>
            </a:r>
            <a:r>
              <a:rPr lang="bg-BG" dirty="0"/>
              <a:t> </a:t>
            </a:r>
            <a:r>
              <a:rPr lang="bg-BG" dirty="0" err="1"/>
              <a:t>киселине</a:t>
            </a:r>
            <a:r>
              <a:rPr lang="bg-BG" dirty="0"/>
              <a:t> у </a:t>
            </a:r>
            <a:r>
              <a:rPr lang="bg-BG" dirty="0" err="1"/>
              <a:t>крви</a:t>
            </a:r>
            <a:r>
              <a:rPr lang="bg-BG" dirty="0"/>
              <a:t>. </a:t>
            </a:r>
            <a:r>
              <a:rPr lang="bg-BG" dirty="0" err="1"/>
              <a:t>Болесници</a:t>
            </a:r>
            <a:r>
              <a:rPr lang="bg-BG" dirty="0"/>
              <a:t> </a:t>
            </a:r>
            <a:r>
              <a:rPr lang="bg-BG" dirty="0" err="1"/>
              <a:t>који</a:t>
            </a:r>
            <a:r>
              <a:rPr lang="bg-BG" dirty="0"/>
              <a:t> </a:t>
            </a:r>
            <a:r>
              <a:rPr lang="bg-BG" dirty="0" err="1"/>
              <a:t>узимају</a:t>
            </a:r>
            <a:r>
              <a:rPr lang="bg-BG" dirty="0"/>
              <a:t> мале </a:t>
            </a:r>
            <a:r>
              <a:rPr lang="bg-BG" dirty="0" err="1"/>
              <a:t>дозе</a:t>
            </a:r>
            <a:r>
              <a:rPr lang="bg-BG" dirty="0"/>
              <a:t> аспирина </a:t>
            </a:r>
            <a:r>
              <a:rPr lang="bg-BG" dirty="0" err="1"/>
              <a:t>због</a:t>
            </a:r>
            <a:r>
              <a:rPr lang="bg-BG" dirty="0"/>
              <a:t> </a:t>
            </a:r>
            <a:r>
              <a:rPr lang="bg-BG" dirty="0" err="1"/>
              <a:t>тешких</a:t>
            </a:r>
            <a:r>
              <a:rPr lang="bg-BG" dirty="0"/>
              <a:t> </a:t>
            </a:r>
            <a:r>
              <a:rPr lang="bg-BG" dirty="0" err="1"/>
              <a:t>срчаних</a:t>
            </a:r>
            <a:r>
              <a:rPr lang="bg-BG" dirty="0"/>
              <a:t> или </a:t>
            </a:r>
            <a:r>
              <a:rPr lang="bg-BG" dirty="0" err="1"/>
              <a:t>васкуларних</a:t>
            </a:r>
            <a:r>
              <a:rPr lang="bg-BG" dirty="0"/>
              <a:t> болести </a:t>
            </a:r>
            <a:r>
              <a:rPr lang="bg-BG" dirty="0" err="1"/>
              <a:t>треба</a:t>
            </a:r>
            <a:r>
              <a:rPr lang="bg-BG" dirty="0"/>
              <a:t> да </a:t>
            </a:r>
            <a:r>
              <a:rPr lang="bg-BG" dirty="0" err="1"/>
              <a:t>наставе</a:t>
            </a:r>
            <a:r>
              <a:rPr lang="bg-BG" dirty="0"/>
              <a:t> са </a:t>
            </a:r>
            <a:r>
              <a:rPr lang="bg-BG" dirty="0" err="1"/>
              <a:t>његовом</a:t>
            </a:r>
            <a:r>
              <a:rPr lang="bg-BG" dirty="0"/>
              <a:t> </a:t>
            </a:r>
            <a:r>
              <a:rPr lang="bg-BG" dirty="0" err="1"/>
              <a:t>употребом</a:t>
            </a:r>
            <a:r>
              <a:rPr lang="bg-BG" dirty="0"/>
              <a:t> чак и у </a:t>
            </a:r>
            <a:r>
              <a:rPr lang="bg-BG" dirty="0" err="1"/>
              <a:t>акутном</a:t>
            </a:r>
            <a:r>
              <a:rPr lang="bg-BG" dirty="0"/>
              <a:t> </a:t>
            </a:r>
            <a:r>
              <a:rPr lang="bg-BG" dirty="0" err="1"/>
              <a:t>нападу</a:t>
            </a:r>
            <a:r>
              <a:rPr lang="bg-BG" dirty="0"/>
              <a:t> </a:t>
            </a:r>
            <a:r>
              <a:rPr lang="bg-BG" dirty="0" err="1" smtClean="0"/>
              <a:t>гихта</a:t>
            </a:r>
            <a:endParaRPr lang="hr-HR" dirty="0" smtClean="0"/>
          </a:p>
          <a:p>
            <a:endParaRPr lang="en-US" dirty="0" smtClean="0"/>
          </a:p>
          <a:p>
            <a:r>
              <a:rPr lang="ru-RU" dirty="0" err="1"/>
              <a:t>Примена</a:t>
            </a:r>
            <a:r>
              <a:rPr lang="ru-RU" dirty="0"/>
              <a:t> </a:t>
            </a:r>
            <a:r>
              <a:rPr lang="ru-RU" dirty="0" err="1"/>
              <a:t>инјекције</a:t>
            </a:r>
            <a:r>
              <a:rPr lang="ru-RU" dirty="0"/>
              <a:t> </a:t>
            </a:r>
            <a:r>
              <a:rPr lang="ru-RU" dirty="0" err="1"/>
              <a:t>дипрофоса</a:t>
            </a:r>
            <a:r>
              <a:rPr lang="ru-RU" dirty="0"/>
              <a:t> (депо препарат КС </a:t>
            </a:r>
            <a:r>
              <a:rPr lang="ru-RU" dirty="0" err="1"/>
              <a:t>који</a:t>
            </a:r>
            <a:r>
              <a:rPr lang="ru-RU" dirty="0"/>
              <a:t> у </a:t>
            </a:r>
            <a:r>
              <a:rPr lang="ru-RU" dirty="0" err="1"/>
              <a:t>себи</a:t>
            </a:r>
            <a:r>
              <a:rPr lang="ru-RU" dirty="0"/>
              <a:t> </a:t>
            </a:r>
            <a:r>
              <a:rPr lang="ru-RU" dirty="0" err="1"/>
              <a:t>има</a:t>
            </a:r>
            <a:r>
              <a:rPr lang="ru-RU" dirty="0"/>
              <a:t> </a:t>
            </a:r>
            <a:r>
              <a:rPr lang="ru-RU" dirty="0" err="1"/>
              <a:t>брзоделујућу</a:t>
            </a:r>
            <a:r>
              <a:rPr lang="ru-RU" dirty="0"/>
              <a:t> и </a:t>
            </a:r>
            <a:r>
              <a:rPr lang="ru-RU" dirty="0" err="1"/>
              <a:t>спороделујућу</a:t>
            </a:r>
            <a:r>
              <a:rPr lang="ru-RU" dirty="0"/>
              <a:t> компоненту) </a:t>
            </a:r>
            <a:r>
              <a:rPr lang="ru-RU" dirty="0" err="1"/>
              <a:t>локално</a:t>
            </a:r>
            <a:r>
              <a:rPr lang="ru-RU" dirty="0"/>
              <a:t> у </a:t>
            </a:r>
            <a:r>
              <a:rPr lang="ru-RU" dirty="0" err="1"/>
              <a:t>оболели</a:t>
            </a:r>
            <a:r>
              <a:rPr lang="ru-RU" dirty="0"/>
              <a:t> </a:t>
            </a:r>
            <a:r>
              <a:rPr lang="ru-RU" dirty="0" err="1"/>
              <a:t>зглоб</a:t>
            </a:r>
            <a:r>
              <a:rPr lang="ru-RU" dirty="0"/>
              <a:t> или </a:t>
            </a:r>
            <a:r>
              <a:rPr lang="ru-RU" dirty="0" err="1"/>
              <a:t>интрамускуларно</a:t>
            </a:r>
            <a:r>
              <a:rPr lang="ru-RU" dirty="0"/>
              <a:t>, доводи до </a:t>
            </a:r>
            <a:r>
              <a:rPr lang="ru-RU" dirty="0" err="1"/>
              <a:t>брзог</a:t>
            </a:r>
            <a:r>
              <a:rPr lang="ru-RU" dirty="0"/>
              <a:t> </a:t>
            </a:r>
            <a:r>
              <a:rPr lang="ru-RU" dirty="0" err="1"/>
              <a:t>повлачења</a:t>
            </a:r>
            <a:r>
              <a:rPr lang="ru-RU" dirty="0"/>
              <a:t> </a:t>
            </a:r>
            <a:r>
              <a:rPr lang="ru-RU" dirty="0" err="1"/>
              <a:t>тегоба</a:t>
            </a:r>
            <a:r>
              <a:rPr lang="ru-RU" dirty="0"/>
              <a:t>, а </a:t>
            </a:r>
            <a:r>
              <a:rPr lang="ru-RU" dirty="0" err="1"/>
              <a:t>има</a:t>
            </a:r>
            <a:r>
              <a:rPr lang="ru-RU" dirty="0"/>
              <a:t> и </a:t>
            </a:r>
            <a:r>
              <a:rPr lang="ru-RU" dirty="0" err="1"/>
              <a:t>заштитни</a:t>
            </a:r>
            <a:r>
              <a:rPr lang="ru-RU" dirty="0"/>
              <a:t> </a:t>
            </a:r>
            <a:r>
              <a:rPr lang="ru-RU" dirty="0" err="1"/>
              <a:t>ефекат</a:t>
            </a:r>
            <a:r>
              <a:rPr lang="ru-RU" dirty="0"/>
              <a:t>. </a:t>
            </a:r>
            <a:r>
              <a:rPr lang="ru-RU" dirty="0" err="1"/>
              <a:t>Примена</a:t>
            </a:r>
            <a:r>
              <a:rPr lang="ru-RU" dirty="0"/>
              <a:t> КС у виду </a:t>
            </a:r>
            <a:r>
              <a:rPr lang="ru-RU" dirty="0" err="1"/>
              <a:t>таблета</a:t>
            </a:r>
            <a:r>
              <a:rPr lang="ru-RU" dirty="0"/>
              <a:t>, </a:t>
            </a:r>
            <a:r>
              <a:rPr lang="ru-RU" dirty="0" err="1"/>
              <a:t>обично</a:t>
            </a:r>
            <a:r>
              <a:rPr lang="ru-RU" dirty="0"/>
              <a:t> </a:t>
            </a:r>
            <a:r>
              <a:rPr lang="ru-RU" dirty="0" err="1"/>
              <a:t>преднисолона</a:t>
            </a:r>
            <a:r>
              <a:rPr lang="ru-RU" dirty="0"/>
              <a:t> у току 3-5 дана </a:t>
            </a:r>
            <a:r>
              <a:rPr lang="ru-RU" dirty="0" err="1"/>
              <a:t>је</a:t>
            </a:r>
            <a:r>
              <a:rPr lang="ru-RU" dirty="0"/>
              <a:t> исто </a:t>
            </a:r>
            <a:r>
              <a:rPr lang="ru-RU" dirty="0" err="1"/>
              <a:t>ефикасна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0230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9615"/>
            <a:ext cx="10515600" cy="5737348"/>
          </a:xfrm>
        </p:spPr>
        <p:txBody>
          <a:bodyPr>
            <a:normAutofit lnSpcReduction="10000"/>
          </a:bodyPr>
          <a:lstStyle/>
          <a:p>
            <a:r>
              <a:rPr lang="bg-BG" dirty="0" err="1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Алопуринол</a:t>
            </a:r>
            <a:r>
              <a:rPr lang="bg-BG" dirty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hr-HR" dirty="0" smtClean="0">
              <a:solidFill>
                <a:srgbClr val="00B05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hr-HR" sz="2600" dirty="0" err="1" smtClean="0">
                <a:latin typeface="Calibri" charset="0"/>
                <a:ea typeface="Calibri" charset="0"/>
                <a:cs typeface="Calibri" charset="0"/>
              </a:rPr>
              <a:t>Д</a:t>
            </a:r>
            <a:r>
              <a:rPr lang="bg-BG" sz="2600" dirty="0" err="1" smtClean="0">
                <a:latin typeface="Calibri" charset="0"/>
                <a:ea typeface="Calibri" charset="0"/>
                <a:cs typeface="Calibri" charset="0"/>
              </a:rPr>
              <a:t>елује</a:t>
            </a:r>
            <a:r>
              <a:rPr lang="bg-BG" sz="2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на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процесе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метаболизму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пурина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и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прекида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стварање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 smtClean="0">
                <a:latin typeface="Calibri" charset="0"/>
                <a:ea typeface="Calibri" charset="0"/>
                <a:cs typeface="Calibri" charset="0"/>
              </a:rPr>
              <a:t>киселине</a:t>
            </a:r>
            <a:endParaRPr lang="hr-HR" sz="26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600" dirty="0" smtClean="0">
                <a:latin typeface="Calibri" charset="0"/>
                <a:ea typeface="Calibri" charset="0"/>
                <a:cs typeface="Calibri" charset="0"/>
              </a:rPr>
              <a:t>Почетна 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доза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алопуринола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је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100мг на дан,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која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се после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неколико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недеља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повећава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зависности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од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вредности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киселине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просечно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на 300мг на </a:t>
            </a:r>
            <a:r>
              <a:rPr lang="bg-BG" sz="2600" dirty="0" smtClean="0">
                <a:latin typeface="Calibri" charset="0"/>
                <a:ea typeface="Calibri" charset="0"/>
                <a:cs typeface="Calibri" charset="0"/>
              </a:rPr>
              <a:t>дан</a:t>
            </a:r>
            <a:endParaRPr lang="hr-HR" sz="26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600" dirty="0" err="1" smtClean="0">
                <a:latin typeface="Calibri" charset="0"/>
                <a:ea typeface="Calibri" charset="0"/>
                <a:cs typeface="Calibri" charset="0"/>
              </a:rPr>
              <a:t>Алопуринол</a:t>
            </a:r>
            <a:r>
              <a:rPr lang="bg-BG" sz="2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се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узима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сваки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дан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дужи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временски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период и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дуготрајна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употреба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је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 smtClean="0">
                <a:latin typeface="Calibri" charset="0"/>
                <a:ea typeface="Calibri" charset="0"/>
                <a:cs typeface="Calibri" charset="0"/>
              </a:rPr>
              <a:t>безбедна</a:t>
            </a:r>
            <a:endParaRPr lang="hr-HR" sz="26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600" dirty="0" err="1" smtClean="0">
                <a:latin typeface="Calibri" charset="0"/>
                <a:ea typeface="Calibri" charset="0"/>
                <a:cs typeface="Calibri" charset="0"/>
              </a:rPr>
              <a:t>Ретко</a:t>
            </a:r>
            <a:r>
              <a:rPr lang="bg-BG" sz="2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се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јављају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нежељени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ефекти у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виду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кожне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оспе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или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поремећаја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функције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 smtClean="0">
                <a:latin typeface="Calibri" charset="0"/>
                <a:ea typeface="Calibri" charset="0"/>
                <a:cs typeface="Calibri" charset="0"/>
              </a:rPr>
              <a:t>јетре</a:t>
            </a:r>
            <a:endParaRPr lang="hr-HR" sz="26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bg-BG" sz="2600" dirty="0" smtClean="0">
                <a:latin typeface="Calibri" charset="0"/>
                <a:ea typeface="Calibri" charset="0"/>
                <a:cs typeface="Calibri" charset="0"/>
              </a:rPr>
              <a:t>У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почетку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терапије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алопуринолом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може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доћи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до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наглог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пада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концентрације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мокраћне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киселине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у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крви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и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провоцирања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напада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гихта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. То се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превенира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истовременом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применом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НСАИЛ,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колхицина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или КС у току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једне</a:t>
            </a:r>
            <a:r>
              <a:rPr lang="bg-BG" sz="2600" dirty="0">
                <a:latin typeface="Calibri" charset="0"/>
                <a:ea typeface="Calibri" charset="0"/>
                <a:cs typeface="Calibri" charset="0"/>
              </a:rPr>
              <a:t> до две </a:t>
            </a:r>
            <a:r>
              <a:rPr lang="bg-BG" sz="2600" dirty="0" err="1">
                <a:latin typeface="Calibri" charset="0"/>
                <a:ea typeface="Calibri" charset="0"/>
                <a:cs typeface="Calibri" charset="0"/>
              </a:rPr>
              <a:t>недеље</a:t>
            </a:r>
            <a:r>
              <a:rPr lang="bg-BG" sz="2600" dirty="0" smtClean="0">
                <a:latin typeface="Calibri" charset="0"/>
                <a:ea typeface="Calibri" charset="0"/>
                <a:cs typeface="Calibri" charset="0"/>
              </a:rPr>
              <a:t>.</a:t>
            </a:r>
            <a:endParaRPr lang="en-US" sz="2600" dirty="0" smtClean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90950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10515600" cy="5491163"/>
          </a:xfrm>
        </p:spPr>
        <p:txBody>
          <a:bodyPr/>
          <a:lstStyle/>
          <a:p>
            <a:r>
              <a:rPr lang="bg-BG" dirty="0" err="1">
                <a:solidFill>
                  <a:srgbClr val="00B050"/>
                </a:solidFill>
              </a:rPr>
              <a:t>Пробенецид</a:t>
            </a:r>
            <a:r>
              <a:rPr lang="bg-BG" dirty="0">
                <a:solidFill>
                  <a:srgbClr val="00B050"/>
                </a:solidFill>
              </a:rPr>
              <a:t> </a:t>
            </a:r>
            <a:endParaRPr lang="hr-HR" dirty="0" smtClean="0">
              <a:solidFill>
                <a:srgbClr val="00B050"/>
              </a:solidFill>
            </a:endParaRPr>
          </a:p>
          <a:p>
            <a:r>
              <a:rPr lang="bg-BG" sz="2600" dirty="0" err="1" smtClean="0"/>
              <a:t>Поспешује</a:t>
            </a:r>
            <a:r>
              <a:rPr lang="bg-BG" sz="2600" dirty="0" smtClean="0"/>
              <a:t> </a:t>
            </a:r>
            <a:r>
              <a:rPr lang="bg-BG" sz="2600" dirty="0" err="1"/>
              <a:t>излучивање</a:t>
            </a:r>
            <a:r>
              <a:rPr lang="bg-BG" sz="2600" dirty="0"/>
              <a:t> </a:t>
            </a:r>
            <a:r>
              <a:rPr lang="bg-BG" sz="2600" dirty="0" err="1"/>
              <a:t>мокраћне</a:t>
            </a:r>
            <a:r>
              <a:rPr lang="bg-BG" sz="2600" dirty="0"/>
              <a:t> </a:t>
            </a:r>
            <a:r>
              <a:rPr lang="bg-BG" sz="2600" dirty="0" err="1"/>
              <a:t>киселине</a:t>
            </a:r>
            <a:r>
              <a:rPr lang="bg-BG" sz="2600" dirty="0"/>
              <a:t> </a:t>
            </a:r>
            <a:r>
              <a:rPr lang="bg-BG" sz="2600" dirty="0" err="1" smtClean="0"/>
              <a:t>урином</a:t>
            </a:r>
            <a:endParaRPr lang="hr-HR" sz="2600" dirty="0" smtClean="0"/>
          </a:p>
          <a:p>
            <a:r>
              <a:rPr lang="bg-BG" sz="2600" dirty="0" err="1" smtClean="0"/>
              <a:t>Примењује</a:t>
            </a:r>
            <a:r>
              <a:rPr lang="bg-BG" sz="2600" dirty="0" smtClean="0"/>
              <a:t> </a:t>
            </a:r>
            <a:r>
              <a:rPr lang="bg-BG" sz="2600" dirty="0"/>
              <a:t>се код </a:t>
            </a:r>
            <a:r>
              <a:rPr lang="bg-BG" sz="2600" dirty="0" err="1"/>
              <a:t>болесника</a:t>
            </a:r>
            <a:r>
              <a:rPr lang="bg-BG" sz="2600" dirty="0"/>
              <a:t> са </a:t>
            </a:r>
            <a:r>
              <a:rPr lang="bg-BG" sz="2600" dirty="0" err="1"/>
              <a:t>благим</a:t>
            </a:r>
            <a:r>
              <a:rPr lang="bg-BG" sz="2600" dirty="0"/>
              <a:t> </a:t>
            </a:r>
            <a:r>
              <a:rPr lang="bg-BG" sz="2600" dirty="0" err="1"/>
              <a:t>облицима</a:t>
            </a:r>
            <a:r>
              <a:rPr lang="bg-BG" sz="2600" dirty="0"/>
              <a:t> </a:t>
            </a:r>
            <a:r>
              <a:rPr lang="bg-BG" sz="2600" dirty="0" err="1"/>
              <a:t>гихта</a:t>
            </a:r>
            <a:r>
              <a:rPr lang="bg-BG" sz="2600" dirty="0"/>
              <a:t>, </a:t>
            </a:r>
            <a:r>
              <a:rPr lang="bg-BG" sz="2600" dirty="0" err="1"/>
              <a:t>који</a:t>
            </a:r>
            <a:r>
              <a:rPr lang="bg-BG" sz="2600" dirty="0"/>
              <a:t> </a:t>
            </a:r>
            <a:r>
              <a:rPr lang="bg-BG" sz="2600" dirty="0" err="1"/>
              <a:t>немају</a:t>
            </a:r>
            <a:r>
              <a:rPr lang="bg-BG" sz="2600" dirty="0"/>
              <a:t> </a:t>
            </a:r>
            <a:r>
              <a:rPr lang="bg-BG" sz="2600" dirty="0" err="1"/>
              <a:t>бубрежне</a:t>
            </a:r>
            <a:r>
              <a:rPr lang="bg-BG" sz="2600" dirty="0"/>
              <a:t> </a:t>
            </a:r>
            <a:r>
              <a:rPr lang="bg-BG" sz="2600" dirty="0" err="1"/>
              <a:t>каменчиће</a:t>
            </a:r>
            <a:r>
              <a:rPr lang="bg-BG" sz="2600" dirty="0"/>
              <a:t> </a:t>
            </a:r>
            <a:r>
              <a:rPr lang="bg-BG" sz="2600" dirty="0" err="1"/>
              <a:t>нити</a:t>
            </a:r>
            <a:r>
              <a:rPr lang="bg-BG" sz="2600" dirty="0"/>
              <a:t> </a:t>
            </a:r>
            <a:r>
              <a:rPr lang="bg-BG" sz="2600" dirty="0" err="1"/>
              <a:t>оштећену</a:t>
            </a:r>
            <a:r>
              <a:rPr lang="bg-BG" sz="2600" dirty="0"/>
              <a:t> </a:t>
            </a:r>
            <a:r>
              <a:rPr lang="bg-BG" sz="2600" dirty="0" err="1"/>
              <a:t>функцију</a:t>
            </a:r>
            <a:r>
              <a:rPr lang="bg-BG" sz="2600" dirty="0"/>
              <a:t> </a:t>
            </a:r>
            <a:r>
              <a:rPr lang="bg-BG" sz="2600" dirty="0" err="1" smtClean="0"/>
              <a:t>бубрега</a:t>
            </a:r>
            <a:endParaRPr lang="hr-HR" sz="2600" dirty="0" smtClean="0"/>
          </a:p>
          <a:p>
            <a:endParaRPr lang="hr-HR" sz="2600" dirty="0" smtClean="0"/>
          </a:p>
          <a:p>
            <a:r>
              <a:rPr lang="bg-BG" sz="2600" dirty="0" smtClean="0">
                <a:solidFill>
                  <a:srgbClr val="00B050"/>
                </a:solidFill>
              </a:rPr>
              <a:t>Други </a:t>
            </a:r>
            <a:r>
              <a:rPr lang="bg-BG" sz="2600" dirty="0" err="1">
                <a:solidFill>
                  <a:srgbClr val="00B050"/>
                </a:solidFill>
              </a:rPr>
              <a:t>лекови</a:t>
            </a:r>
            <a:r>
              <a:rPr lang="bg-BG" sz="2600" dirty="0">
                <a:solidFill>
                  <a:srgbClr val="00B050"/>
                </a:solidFill>
              </a:rPr>
              <a:t> </a:t>
            </a:r>
            <a:endParaRPr lang="hr-HR" sz="2600" dirty="0" smtClean="0">
              <a:solidFill>
                <a:srgbClr val="00B050"/>
              </a:solidFill>
            </a:endParaRPr>
          </a:p>
          <a:p>
            <a:r>
              <a:rPr lang="bg-BG" sz="2600" dirty="0" smtClean="0"/>
              <a:t>Лекови </a:t>
            </a:r>
            <a:r>
              <a:rPr lang="bg-BG" sz="2600" dirty="0" err="1"/>
              <a:t>који</a:t>
            </a:r>
            <a:r>
              <a:rPr lang="bg-BG" sz="2600" dirty="0"/>
              <a:t> се </a:t>
            </a:r>
            <a:r>
              <a:rPr lang="bg-BG" sz="2600" dirty="0" err="1"/>
              <a:t>примарно</a:t>
            </a:r>
            <a:r>
              <a:rPr lang="bg-BG" sz="2600" dirty="0"/>
              <a:t> </a:t>
            </a:r>
            <a:r>
              <a:rPr lang="bg-BG" sz="2600" dirty="0" err="1"/>
              <a:t>употребљавају</a:t>
            </a:r>
            <a:r>
              <a:rPr lang="bg-BG" sz="2600" dirty="0"/>
              <a:t> у </a:t>
            </a:r>
            <a:r>
              <a:rPr lang="bg-BG" sz="2600" dirty="0" err="1"/>
              <a:t>лечењу</a:t>
            </a:r>
            <a:r>
              <a:rPr lang="bg-BG" sz="2600" dirty="0"/>
              <a:t> </a:t>
            </a:r>
            <a:r>
              <a:rPr lang="bg-BG" sz="2600" dirty="0" err="1"/>
              <a:t>других</a:t>
            </a:r>
            <a:r>
              <a:rPr lang="bg-BG" sz="2600" dirty="0"/>
              <a:t> болести </a:t>
            </a:r>
            <a:r>
              <a:rPr lang="bg-BG" sz="2600" dirty="0" err="1"/>
              <a:t>као</a:t>
            </a:r>
            <a:r>
              <a:rPr lang="bg-BG" sz="2600" dirty="0"/>
              <a:t> </a:t>
            </a:r>
            <a:r>
              <a:rPr lang="bg-BG" sz="2600" dirty="0" err="1"/>
              <a:t>што</a:t>
            </a:r>
            <a:r>
              <a:rPr lang="bg-BG" sz="2600" dirty="0"/>
              <a:t> </a:t>
            </a:r>
            <a:r>
              <a:rPr lang="bg-BG" sz="2600" dirty="0" err="1"/>
              <a:t>су</a:t>
            </a:r>
            <a:r>
              <a:rPr lang="bg-BG" sz="2600" dirty="0"/>
              <a:t> </a:t>
            </a:r>
            <a:r>
              <a:rPr lang="bg-BG" sz="2600" dirty="0" err="1"/>
              <a:t>фенофибрат</a:t>
            </a:r>
            <a:r>
              <a:rPr lang="bg-BG" sz="2600" dirty="0"/>
              <a:t> </a:t>
            </a:r>
            <a:r>
              <a:rPr lang="bg-BG" sz="2600" dirty="0" smtClean="0"/>
              <a:t>и </a:t>
            </a:r>
            <a:r>
              <a:rPr lang="bg-BG" sz="2600" dirty="0" err="1"/>
              <a:t>лосартан</a:t>
            </a:r>
            <a:r>
              <a:rPr lang="bg-BG" sz="2600" dirty="0"/>
              <a:t> </a:t>
            </a:r>
            <a:r>
              <a:rPr lang="bg-BG" sz="2600" dirty="0" smtClean="0"/>
              <a:t>у </a:t>
            </a:r>
            <a:r>
              <a:rPr lang="bg-BG" sz="2600" dirty="0" err="1"/>
              <a:t>мањој</a:t>
            </a:r>
            <a:r>
              <a:rPr lang="bg-BG" sz="2600" dirty="0"/>
              <a:t> мери </a:t>
            </a:r>
            <a:r>
              <a:rPr lang="bg-BG" sz="2600" dirty="0" err="1"/>
              <a:t>смањују</a:t>
            </a:r>
            <a:r>
              <a:rPr lang="bg-BG" sz="2600" dirty="0"/>
              <a:t> </a:t>
            </a:r>
            <a:r>
              <a:rPr lang="bg-BG" sz="2600" dirty="0" err="1"/>
              <a:t>концентрацију</a:t>
            </a:r>
            <a:r>
              <a:rPr lang="bg-BG" sz="2600" dirty="0"/>
              <a:t> </a:t>
            </a:r>
            <a:r>
              <a:rPr lang="bg-BG" sz="2600" dirty="0" err="1"/>
              <a:t>мокраћне</a:t>
            </a:r>
            <a:r>
              <a:rPr lang="bg-BG" sz="2600" dirty="0"/>
              <a:t> </a:t>
            </a:r>
            <a:r>
              <a:rPr lang="bg-BG" sz="2600" dirty="0" err="1"/>
              <a:t>киселине</a:t>
            </a:r>
            <a:r>
              <a:rPr lang="bg-BG" sz="2600" dirty="0"/>
              <a:t> и </a:t>
            </a:r>
            <a:r>
              <a:rPr lang="bg-BG" sz="2600" dirty="0" err="1"/>
              <a:t>корисни</a:t>
            </a:r>
            <a:r>
              <a:rPr lang="bg-BG" sz="2600" dirty="0"/>
              <a:t> </a:t>
            </a:r>
            <a:r>
              <a:rPr lang="bg-BG" sz="2600" dirty="0" err="1"/>
              <a:t>су</a:t>
            </a:r>
            <a:r>
              <a:rPr lang="bg-BG" sz="2600" dirty="0"/>
              <a:t> у </a:t>
            </a:r>
            <a:r>
              <a:rPr lang="bg-BG" sz="2600" dirty="0" err="1"/>
              <a:t>комбинацији</a:t>
            </a:r>
            <a:r>
              <a:rPr lang="bg-BG" sz="2600" dirty="0"/>
              <a:t> са </a:t>
            </a:r>
            <a:r>
              <a:rPr lang="bg-BG" sz="2600" dirty="0" err="1"/>
              <a:t>алопуринолом</a:t>
            </a:r>
            <a:r>
              <a:rPr lang="bg-BG" sz="2600" dirty="0"/>
              <a:t> код </a:t>
            </a:r>
            <a:r>
              <a:rPr lang="bg-BG" sz="2600" dirty="0" err="1"/>
              <a:t>болесника</a:t>
            </a:r>
            <a:r>
              <a:rPr lang="bg-BG" sz="2600" dirty="0"/>
              <a:t> са </a:t>
            </a:r>
            <a:r>
              <a:rPr lang="bg-BG" sz="2600" dirty="0" err="1"/>
              <a:t>гихтом</a:t>
            </a:r>
            <a:r>
              <a:rPr lang="bg-BG" sz="2600" dirty="0"/>
              <a:t> и </a:t>
            </a:r>
            <a:r>
              <a:rPr lang="hr-HR" sz="2600" dirty="0" err="1" smtClean="0"/>
              <a:t>хиперлипидемијом</a:t>
            </a:r>
            <a:r>
              <a:rPr lang="hr-HR" sz="2600" dirty="0" smtClean="0"/>
              <a:t> </a:t>
            </a:r>
            <a:r>
              <a:rPr lang="bg-BG" sz="2600" dirty="0" smtClean="0"/>
              <a:t>или </a:t>
            </a:r>
            <a:r>
              <a:rPr lang="hr-HR" sz="2600" dirty="0" err="1" smtClean="0"/>
              <a:t>хипертензијом</a:t>
            </a: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9117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5309" b="8889"/>
          <a:stretch/>
        </p:blipFill>
        <p:spPr>
          <a:xfrm>
            <a:off x="1439333" y="660399"/>
            <a:ext cx="9144000" cy="519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582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6403" b="7794"/>
          <a:stretch/>
        </p:blipFill>
        <p:spPr>
          <a:xfrm>
            <a:off x="1591733" y="558800"/>
            <a:ext cx="9144000" cy="519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2442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30725" b="11003"/>
          <a:stretch/>
        </p:blipFill>
        <p:spPr>
          <a:xfrm>
            <a:off x="1574800" y="795867"/>
            <a:ext cx="9144000" cy="399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9777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6631" b="8776"/>
          <a:stretch/>
        </p:blipFill>
        <p:spPr>
          <a:xfrm>
            <a:off x="1524000" y="1100667"/>
            <a:ext cx="9144000" cy="489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350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1664137" y="945931"/>
          <a:ext cx="8746687" cy="5654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79269" y="167372"/>
            <a:ext cx="8781723" cy="611187"/>
          </a:xfrm>
        </p:spPr>
        <p:txBody>
          <a:bodyPr>
            <a:normAutofit fontScale="90000"/>
          </a:bodyPr>
          <a:lstStyle/>
          <a:p>
            <a:pPr lvl="2" algn="l" rtl="0">
              <a:lnSpc>
                <a:spcPct val="90000"/>
              </a:lnSpc>
              <a:spcBef>
                <a:spcPct val="0"/>
              </a:spcBef>
            </a:pPr>
            <a:r>
              <a:rPr lang="en-US" sz="2600" i="1" dirty="0" err="1">
                <a:latin typeface="Arial" charset="0"/>
                <a:ea typeface="Arial" charset="0"/>
                <a:cs typeface="Arial" charset="0"/>
              </a:rPr>
              <a:t>Реуматоидни</a:t>
            </a:r>
            <a:r>
              <a:rPr lang="en-US" sz="2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600" i="1" dirty="0" err="1">
                <a:latin typeface="Arial" charset="0"/>
                <a:ea typeface="Arial" charset="0"/>
                <a:cs typeface="Arial" charset="0"/>
              </a:rPr>
              <a:t>артритис</a:t>
            </a:r>
            <a:r>
              <a:rPr lang="en-US" sz="2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600" i="1" dirty="0" err="1">
                <a:latin typeface="Arial" charset="0"/>
                <a:ea typeface="Arial" charset="0"/>
                <a:cs typeface="Arial" charset="0"/>
              </a:rPr>
              <a:t>и</a:t>
            </a:r>
            <a:r>
              <a:rPr lang="en-US" sz="2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600" i="1" dirty="0" err="1" smtClean="0">
                <a:latin typeface="Arial" charset="0"/>
                <a:ea typeface="Arial" charset="0"/>
                <a:cs typeface="Arial" charset="0"/>
              </a:rPr>
              <a:t>менопауза</a:t>
            </a:r>
            <a:r>
              <a:rPr lang="en-US" sz="2600" i="1" dirty="0" smtClean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sz="2600" i="1" dirty="0" err="1" smtClean="0">
                <a:latin typeface="Arial" charset="0"/>
                <a:ea typeface="Arial" charset="0"/>
                <a:cs typeface="Arial" charset="0"/>
              </a:rPr>
              <a:t>хормонски</a:t>
            </a:r>
            <a:r>
              <a:rPr lang="en-US" sz="26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600" i="1" dirty="0" err="1" smtClean="0">
                <a:latin typeface="Arial" charset="0"/>
                <a:ea typeface="Arial" charset="0"/>
                <a:cs typeface="Arial" charset="0"/>
              </a:rPr>
              <a:t>дисбаланс</a:t>
            </a:r>
            <a:r>
              <a:rPr lang="en-US" sz="2600" i="1" dirty="0" smtClean="0">
                <a:latin typeface="Arial" charset="0"/>
                <a:ea typeface="Arial" charset="0"/>
                <a:cs typeface="Arial" charset="0"/>
              </a:rPr>
              <a:t>) </a:t>
            </a:r>
            <a:endParaRPr lang="en-US" sz="2600" i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C675CCA-5DD2-C14F-9B6E-8EA16E50B20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159"/>
          <a:stretch/>
        </p:blipFill>
        <p:spPr>
          <a:xfrm>
            <a:off x="9930808" y="0"/>
            <a:ext cx="2261191" cy="12555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83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24800" b="9028"/>
          <a:stretch/>
        </p:blipFill>
        <p:spPr>
          <a:xfrm>
            <a:off x="1524000" y="863601"/>
            <a:ext cx="9144000" cy="4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85818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22824" b="8287"/>
          <a:stretch/>
        </p:blipFill>
        <p:spPr>
          <a:xfrm>
            <a:off x="1439333" y="761999"/>
            <a:ext cx="9144000" cy="47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7612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22684" b="8029"/>
          <a:stretch/>
        </p:blipFill>
        <p:spPr>
          <a:xfrm>
            <a:off x="1490133" y="762000"/>
            <a:ext cx="9144000" cy="475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3012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6403" b="11251"/>
          <a:stretch/>
        </p:blipFill>
        <p:spPr>
          <a:xfrm>
            <a:off x="1524000" y="965200"/>
            <a:ext cx="9144000" cy="496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33635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5418" b="9768"/>
          <a:stretch/>
        </p:blipFill>
        <p:spPr>
          <a:xfrm>
            <a:off x="1524000" y="1032933"/>
            <a:ext cx="9144000" cy="513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447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6158" b="9028"/>
          <a:stretch/>
        </p:blipFill>
        <p:spPr>
          <a:xfrm>
            <a:off x="1524000" y="1117599"/>
            <a:ext cx="9144000" cy="513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09952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/>
          <a:srcRect t="17392" b="8781"/>
          <a:stretch/>
        </p:blipFill>
        <p:spPr>
          <a:xfrm>
            <a:off x="1524000" y="1202267"/>
            <a:ext cx="9144000" cy="506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803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30"/>
            <a:ext cx="10515600" cy="467078"/>
          </a:xfrm>
        </p:spPr>
        <p:txBody>
          <a:bodyPr>
            <a:normAutofit/>
          </a:bodyPr>
          <a:lstStyle/>
          <a:p>
            <a:pPr lvl="2" algn="l" rtl="0">
              <a:lnSpc>
                <a:spcPct val="90000"/>
              </a:lnSpc>
              <a:spcBef>
                <a:spcPct val="0"/>
              </a:spcBef>
            </a:pPr>
            <a:r>
              <a:rPr lang="ru-RU" sz="2400" i="1" dirty="0" err="1">
                <a:latin typeface="Arial" charset="0"/>
                <a:ea typeface="Arial" charset="0"/>
                <a:cs typeface="Arial" charset="0"/>
              </a:rPr>
              <a:t>Коагулациони</a:t>
            </a:r>
            <a:r>
              <a:rPr lang="ru-RU" sz="2400" i="1" dirty="0">
                <a:latin typeface="Arial" charset="0"/>
                <a:ea typeface="Arial" charset="0"/>
                <a:cs typeface="Arial" charset="0"/>
              </a:rPr>
              <a:t> систем и </a:t>
            </a:r>
            <a:r>
              <a:rPr lang="ru-RU" sz="2400" i="1" dirty="0" err="1">
                <a:latin typeface="Arial" charset="0"/>
                <a:ea typeface="Arial" charset="0"/>
                <a:cs typeface="Arial" charset="0"/>
              </a:rPr>
              <a:t>инфламација</a:t>
            </a:r>
            <a:r>
              <a:rPr lang="ru-RU" sz="2400" i="1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ru-RU" sz="2400" i="1" dirty="0" err="1">
                <a:latin typeface="Arial" charset="0"/>
                <a:ea typeface="Arial" charset="0"/>
                <a:cs typeface="Arial" charset="0"/>
              </a:rPr>
              <a:t>Реуматоидни</a:t>
            </a:r>
            <a:r>
              <a:rPr lang="ru-RU" sz="2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400" i="1" dirty="0" err="1">
                <a:latin typeface="Arial" charset="0"/>
                <a:ea typeface="Arial" charset="0"/>
                <a:cs typeface="Arial" charset="0"/>
              </a:rPr>
              <a:t>артритис</a:t>
            </a:r>
            <a:endParaRPr lang="en-US" sz="2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704" y="987640"/>
            <a:ext cx="10864065" cy="804559"/>
          </a:xfr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 anchorCtr="0">
            <a:noAutofit/>
          </a:bodyPr>
          <a:lstStyle/>
          <a:p>
            <a:pPr marL="0" indent="0" algn="ctr">
              <a:buNone/>
            </a:pPr>
            <a:r>
              <a:rPr lang="hr-HR" sz="2400" b="1" dirty="0" err="1">
                <a:latin typeface="Arial" charset="0"/>
                <a:ea typeface="Arial" charset="0"/>
                <a:cs typeface="Arial" charset="0"/>
              </a:rPr>
              <a:t>И</a:t>
            </a:r>
            <a:r>
              <a:rPr lang="ru-RU" sz="2400" b="1" dirty="0" err="1">
                <a:latin typeface="Arial" charset="0"/>
                <a:ea typeface="Arial" charset="0"/>
                <a:cs typeface="Arial" charset="0"/>
              </a:rPr>
              <a:t>нфламација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 не само да доводи до </a:t>
            </a:r>
            <a:r>
              <a:rPr lang="ru-RU" sz="2400" b="1" dirty="0" err="1">
                <a:latin typeface="Arial" charset="0"/>
                <a:ea typeface="Arial" charset="0"/>
                <a:cs typeface="Arial" charset="0"/>
              </a:rPr>
              <a:t>активације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400" b="1" dirty="0" err="1">
                <a:latin typeface="Arial" charset="0"/>
                <a:ea typeface="Arial" charset="0"/>
                <a:cs typeface="Arial" charset="0"/>
              </a:rPr>
              <a:t>коагулације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ru-RU" sz="2400" b="1" dirty="0" err="1">
                <a:latin typeface="Arial" charset="0"/>
                <a:ea typeface="Arial" charset="0"/>
                <a:cs typeface="Arial" charset="0"/>
              </a:rPr>
              <a:t>већ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 и </a:t>
            </a:r>
            <a:r>
              <a:rPr lang="ru-RU" sz="2400" b="1" dirty="0" err="1">
                <a:latin typeface="Arial" charset="0"/>
                <a:ea typeface="Arial" charset="0"/>
                <a:cs typeface="Arial" charset="0"/>
              </a:rPr>
              <a:t>коагулација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400" b="1" dirty="0" err="1">
                <a:latin typeface="Arial" charset="0"/>
                <a:ea typeface="Arial" charset="0"/>
                <a:cs typeface="Arial" charset="0"/>
              </a:rPr>
              <a:t>значајно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400" b="1" dirty="0" err="1">
                <a:latin typeface="Arial" charset="0"/>
                <a:ea typeface="Arial" charset="0"/>
                <a:cs typeface="Arial" charset="0"/>
              </a:rPr>
              <a:t>утиче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 на </a:t>
            </a:r>
            <a:r>
              <a:rPr lang="ru-RU" sz="2400" b="1" dirty="0" err="1">
                <a:latin typeface="Arial" charset="0"/>
                <a:ea typeface="Arial" charset="0"/>
                <a:cs typeface="Arial" charset="0"/>
              </a:rPr>
              <a:t>активацију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2400" b="1" dirty="0" err="1">
                <a:latin typeface="Arial" charset="0"/>
                <a:ea typeface="Arial" charset="0"/>
                <a:cs typeface="Arial" charset="0"/>
              </a:rPr>
              <a:t>инфламације</a:t>
            </a:r>
            <a:r>
              <a:rPr lang="en-GB" sz="2400" b="1" dirty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D8A85DB4-1CC2-4C04-9CD6-DF32CC50F02E}"/>
              </a:ext>
            </a:extLst>
          </p:cNvPr>
          <p:cNvGrpSpPr/>
          <p:nvPr/>
        </p:nvGrpSpPr>
        <p:grpSpPr>
          <a:xfrm>
            <a:off x="608648" y="1947631"/>
            <a:ext cx="10974705" cy="4797577"/>
            <a:chOff x="379095" y="1947631"/>
            <a:chExt cx="10974705" cy="4797577"/>
          </a:xfrm>
        </p:grpSpPr>
        <p:graphicFrame>
          <p:nvGraphicFramePr>
            <p:cNvPr id="5" name="Diagram 4"/>
            <p:cNvGraphicFramePr/>
            <p:nvPr>
              <p:extLst/>
            </p:nvPr>
          </p:nvGraphicFramePr>
          <p:xfrm>
            <a:off x="1840992" y="1947631"/>
            <a:ext cx="9512808" cy="479757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6" name="Rectangle 5"/>
            <p:cNvSpPr/>
            <p:nvPr/>
          </p:nvSpPr>
          <p:spPr>
            <a:xfrm>
              <a:off x="379095" y="3129534"/>
              <a:ext cx="865632" cy="238963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411478" y="4093517"/>
              <a:ext cx="23896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Инфламација</a:t>
              </a:r>
              <a:endPara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1322832" y="4172697"/>
              <a:ext cx="451104" cy="286541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718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235" y="1272460"/>
            <a:ext cx="8355965" cy="37747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412405"/>
            <a:ext cx="208787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Веће</a:t>
            </a:r>
            <a:r>
              <a:rPr lang="hr-HR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поре</a:t>
            </a:r>
            <a:r>
              <a:rPr lang="hr-HR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са</a:t>
            </a:r>
            <a:r>
              <a:rPr lang="hr-HR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мањом</a:t>
            </a:r>
            <a:r>
              <a:rPr lang="hr-HR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густином</a:t>
            </a:r>
            <a:r>
              <a:rPr lang="hr-HR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такозвана</a:t>
            </a:r>
            <a:r>
              <a:rPr lang="hr-HR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en-US" sz="1400" i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looser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” структура,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која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је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више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осетљива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на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фибринолизу</a:t>
            </a:r>
            <a:r>
              <a:rPr lang="ru-RU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248900" y="1473960"/>
            <a:ext cx="19202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Г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ушћ</a:t>
            </a:r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а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структур</a:t>
            </a:r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а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фибринског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угрушка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са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мањим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порама</a:t>
            </a:r>
            <a:r>
              <a:rPr lang="hr-HR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која</a:t>
            </a:r>
            <a:r>
              <a:rPr lang="hr-HR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hr-HR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је</a:t>
            </a:r>
            <a:r>
              <a:rPr lang="hr-HR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мање</a:t>
            </a:r>
            <a:r>
              <a:rPr lang="ru-RU" sz="14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склоне </a:t>
            </a:r>
            <a:r>
              <a:rPr lang="ru-RU" sz="140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фибринолизи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41761" y="2303717"/>
            <a:ext cx="374073" cy="38238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540668" y="2412291"/>
            <a:ext cx="478192" cy="2827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7558026" y="2412290"/>
            <a:ext cx="478192" cy="2827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9531612" y="1836765"/>
            <a:ext cx="478192" cy="2827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005347" y="1664733"/>
            <a:ext cx="374073" cy="38238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1029220" y="2626489"/>
            <a:ext cx="0" cy="55383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11209020" y="2665783"/>
            <a:ext cx="0" cy="5538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87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de"/>
          <p:cNvPicPr>
            <a:picLocks noChangeAspect="1"/>
          </p:cNvPicPr>
          <p:nvPr/>
        </p:nvPicPr>
        <p:blipFill rotWithShape="1">
          <a:blip r:embed="rId2"/>
          <a:srcRect t="15741" b="9815"/>
          <a:stretch/>
        </p:blipFill>
        <p:spPr>
          <a:xfrm>
            <a:off x="736600" y="596900"/>
            <a:ext cx="91440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774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2987</Words>
  <Application>Microsoft Macintosh PowerPoint</Application>
  <PresentationFormat>Widescreen</PresentationFormat>
  <Paragraphs>247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4" baseType="lpstr">
      <vt:lpstr>Calibri</vt:lpstr>
      <vt:lpstr>Calibri Light</vt:lpstr>
      <vt:lpstr>Century Schoolbook</vt:lpstr>
      <vt:lpstr>MS Mincho</vt:lpstr>
      <vt:lpstr>Times New Roman</vt:lpstr>
      <vt:lpstr>Wingdings</vt:lpstr>
      <vt:lpstr>Arial</vt:lpstr>
      <vt:lpstr>Office Theme</vt:lpstr>
      <vt:lpstr>Рационална примена фармакотерапије код  реуматских поремећаја.  Реуматоидни артритис и остеоартритис.  Гихт и хиперурикемија</vt:lpstr>
      <vt:lpstr>Реуматоидни артритис</vt:lpstr>
      <vt:lpstr>Преваленца и инциденца</vt:lpstr>
      <vt:lpstr>   Патогенеза болести </vt:lpstr>
      <vt:lpstr>Реуматоидни артритис и ризик за настанак кардиоваскуларних болести</vt:lpstr>
      <vt:lpstr>Реуматоидни артритис и менопауза (хормонски дисбаланс) </vt:lpstr>
      <vt:lpstr>Коагулациони систем и инфламација. Реуматоидни артритис</vt:lpstr>
      <vt:lpstr>PowerPoint Presentation</vt:lpstr>
      <vt:lpstr>PowerPoint Presentation</vt:lpstr>
      <vt:lpstr>Утицај РА на инфламацију</vt:lpstr>
      <vt:lpstr>РА и остеопороза</vt:lpstr>
      <vt:lpstr>PowerPoint Presentation</vt:lpstr>
      <vt:lpstr>Клиничка слика реуматоидног артритиса</vt:lpstr>
      <vt:lpstr>Методе клиничке процене активности болести</vt:lpstr>
      <vt:lpstr>PowerPoint Presentation</vt:lpstr>
      <vt:lpstr>Процена активности болести на основу вредности DAS28 </vt:lpstr>
      <vt:lpstr>Метода процене функционалног статуса пацијената са РА</vt:lpstr>
      <vt:lpstr>Терапијске могућности</vt:lpstr>
      <vt:lpstr>Лекови у терапији РА</vt:lpstr>
      <vt:lpstr>PowerPoint Presentation</vt:lpstr>
      <vt:lpstr>PowerPoint Presentation</vt:lpstr>
      <vt:lpstr>PowerPoint Presentation</vt:lpstr>
      <vt:lpstr>PowerPoint Presentation</vt:lpstr>
      <vt:lpstr>Смернице у лечењу РА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Најчешће захваћени зглобови</vt:lpstr>
      <vt:lpstr>Лечење ОА</vt:lpstr>
      <vt:lpstr>Нефармаколошко лечење</vt:lpstr>
      <vt:lpstr>Фармаколошко лечење</vt:lpstr>
      <vt:lpstr>Гихт</vt:lpstr>
      <vt:lpstr>PowerPoint Presentation</vt:lpstr>
      <vt:lpstr>Значај мокраћне киселине и хиперурикемије</vt:lpstr>
      <vt:lpstr>Како настаје гихт?</vt:lpstr>
      <vt:lpstr>Фактори ризика за настанак гихта</vt:lpstr>
      <vt:lpstr>Акутни напад гихта</vt:lpstr>
      <vt:lpstr>PowerPoint Presentation</vt:lpstr>
      <vt:lpstr>PowerPoint Presentation</vt:lpstr>
      <vt:lpstr>Дијета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Рационална примена фармакотерапије код  реуматских поремећаја.  Реуматоидни артритис и остеоартритис.  Гихт и хиперурикемија</dc:title>
  <dc:creator>Microsoft Office User</dc:creator>
  <cp:lastModifiedBy>Microsoft Office User</cp:lastModifiedBy>
  <cp:revision>6</cp:revision>
  <dcterms:created xsi:type="dcterms:W3CDTF">2021-01-30T18:58:13Z</dcterms:created>
  <dcterms:modified xsi:type="dcterms:W3CDTF">2021-01-30T19:07:23Z</dcterms:modified>
</cp:coreProperties>
</file>